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1004" r:id="rId3"/>
    <p:sldId id="455" r:id="rId4"/>
    <p:sldId id="658" r:id="rId5"/>
    <p:sldId id="1008" r:id="rId6"/>
    <p:sldId id="1009" r:id="rId7"/>
    <p:sldId id="1050" r:id="rId8"/>
    <p:sldId id="1006" r:id="rId9"/>
    <p:sldId id="1007" r:id="rId10"/>
    <p:sldId id="1087" r:id="rId11"/>
    <p:sldId id="1012" r:id="rId12"/>
    <p:sldId id="1067" r:id="rId13"/>
    <p:sldId id="1088" r:id="rId14"/>
    <p:sldId id="1068" r:id="rId15"/>
    <p:sldId id="866" r:id="rId16"/>
    <p:sldId id="1089" r:id="rId17"/>
    <p:sldId id="1091" r:id="rId18"/>
    <p:sldId id="1096" r:id="rId19"/>
    <p:sldId id="1101" r:id="rId20"/>
    <p:sldId id="1090" r:id="rId21"/>
    <p:sldId id="1093" r:id="rId22"/>
    <p:sldId id="1097" r:id="rId23"/>
    <p:sldId id="1094" r:id="rId24"/>
    <p:sldId id="1118" r:id="rId25"/>
    <p:sldId id="1119" r:id="rId26"/>
    <p:sldId id="1095" r:id="rId27"/>
    <p:sldId id="1099" r:id="rId28"/>
    <p:sldId id="1100" r:id="rId29"/>
    <p:sldId id="1111" r:id="rId30"/>
    <p:sldId id="1110" r:id="rId31"/>
    <p:sldId id="1112" r:id="rId32"/>
    <p:sldId id="1113" r:id="rId33"/>
    <p:sldId id="1114" r:id="rId34"/>
    <p:sldId id="1115" r:id="rId35"/>
    <p:sldId id="1116"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FC4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wmf"/><Relationship Id="rId7" Type="http://schemas.openxmlformats.org/officeDocument/2006/relationships/image" Target="../media/image13.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p:txBody>
      </p:sp>
      <p:sp>
        <p:nvSpPr>
          <p:cNvPr id="164" name="Shape 16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3" name="Title Text"/>
          <p:cNvSpPr txBox="1"/>
          <p:nvPr>
            <p:ph type="title" hasCustomPrompt="1"/>
          </p:nvPr>
        </p:nvSpPr>
        <p:spPr>
          <a:prstGeom prst="rect">
            <a:avLst/>
          </a:prstGeom>
        </p:spPr>
        <p:txBody>
          <a:bodyPr/>
          <a:lstStyle>
            <a:lvl1pPr>
              <a:defRPr b="1">
                <a:latin typeface="Arial" panose="020B0604020202020204" pitchFamily="34" charset="0"/>
                <a:cs typeface="Arial" panose="020B0604020202020204" pitchFamily="34" charset="0"/>
              </a:defRPr>
            </a:lvl1pPr>
          </a:lstStyle>
          <a:p>
            <a:r>
              <a:t>Title Text</a:t>
            </a:r>
          </a:p>
        </p:txBody>
      </p:sp>
      <p:sp>
        <p:nvSpPr>
          <p:cNvPr id="64" name="Slide Number"/>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itle Text"/>
          <p:cNvSpPr txBox="1"/>
          <p:nvPr>
            <p:ph type="title" hasCustomPrompt="1"/>
          </p:nvPr>
        </p:nvSpPr>
        <p:spPr>
          <a:prstGeom prst="rect">
            <a:avLst/>
          </a:prstGeom>
        </p:spPr>
        <p:txBody>
          <a:bodyPr>
            <a:noAutofit/>
          </a:bodyPr>
          <a:lstStyle>
            <a:lvl1pPr>
              <a:defRPr sz="6640" b="1">
                <a:latin typeface="Arial" panose="020B0604020202020204" pitchFamily="34" charset="0"/>
                <a:cs typeface="Arial" panose="020B0604020202020204" pitchFamily="34" charset="0"/>
              </a:defRPr>
            </a:lvl1pPr>
          </a:lstStyle>
          <a:p>
            <a:r>
              <a:t>Title Text</a:t>
            </a:r>
          </a:p>
        </p:txBody>
      </p:sp>
      <p:sp>
        <p:nvSpPr>
          <p:cNvPr id="83" name="Body Level One…"/>
          <p:cNvSpPr txBox="1"/>
          <p:nvPr>
            <p:ph type="body" idx="1" hasCustomPrompt="1"/>
          </p:nvPr>
        </p:nvSpPr>
        <p:spPr>
          <a:xfrm>
            <a:off x="762000" y="3860800"/>
            <a:ext cx="22860000" cy="8585200"/>
          </a:xfrm>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286595" y="609600"/>
            <a:ext cx="1325880" cy="544195"/>
          </a:xfrm>
          <a:prstGeom prst="rect">
            <a:avLst/>
          </a:prstGeom>
          <a:ln w="12700">
            <a:miter lim="400000"/>
          </a:ln>
        </p:spPr>
        <p:txBody>
          <a:bodyPr wrap="square" lIns="50800" tIns="50800" rIns="50800" bIns="50800">
            <a:spAutoFit/>
          </a:bodyPr>
          <a:lstStyle>
            <a:lvl1pPr algn="r">
              <a:lnSpc>
                <a:spcPct val="80000"/>
              </a:lnSpc>
              <a:spcBef>
                <a:spcPts val="0"/>
              </a:spcBef>
              <a:defRPr sz="3600">
                <a:solidFill>
                  <a:srgbClr val="838787"/>
                </a:solidFill>
                <a:latin typeface="DIN Alternate"/>
                <a:ea typeface="DIN Alternate"/>
                <a:cs typeface="DIN Alternate"/>
                <a:sym typeface="DIN Alternate"/>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Subtitle Alt">
    <p:spTree>
      <p:nvGrpSpPr>
        <p:cNvPr id="1" name=""/>
        <p:cNvGrpSpPr/>
        <p:nvPr/>
      </p:nvGrpSpPr>
      <p:grpSpPr>
        <a:xfrm>
          <a:off x="0" y="0"/>
          <a:ext cx="0" cy="0"/>
          <a:chOff x="0" y="0"/>
          <a:chExt cx="0" cy="0"/>
        </a:xfrm>
      </p:grpSpPr>
      <p:sp>
        <p:nvSpPr>
          <p:cNvPr id="33" name="Line"/>
          <p:cNvSpPr/>
          <p:nvPr/>
        </p:nvSpPr>
        <p:spPr>
          <a:xfrm flipV="1">
            <a:off x="762000" y="5435232"/>
            <a:ext cx="22860000" cy="369"/>
          </a:xfrm>
          <a:prstGeom prst="line">
            <a:avLst/>
          </a:prstGeom>
          <a:ln w="50800">
            <a:solidFill>
              <a:srgbClr val="A6AAA9"/>
            </a:solidFill>
            <a:miter lim="400000"/>
          </a:ln>
        </p:spPr>
        <p:txBody>
          <a:bodyPr lIns="50800" tIns="50800" rIns="50800" bIns="50800" anchor="ctr"/>
          <a:lstStyle/>
          <a:p>
            <a:pPr defTabSz="457200">
              <a:lnSpc>
                <a:spcPct val="100000"/>
              </a:lnSpc>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hasCustomPrompt="1"/>
          </p:nvPr>
        </p:nvSpPr>
        <p:spPr>
          <a:xfrm>
            <a:off x="762000" y="5638433"/>
            <a:ext cx="22860000" cy="3810001"/>
          </a:xfrm>
          <a:prstGeom prst="rect">
            <a:avLst/>
          </a:prstGeom>
        </p:spPr>
        <p:txBody>
          <a:bodyPr/>
          <a:lstStyle>
            <a:lvl1pPr>
              <a:spcBef>
                <a:spcPts val="0"/>
              </a:spcBef>
              <a:defRPr sz="30300"/>
            </a:lvl1pPr>
          </a:lstStyle>
          <a:p>
            <a:r>
              <a:t>Title Text</a:t>
            </a:r>
          </a:p>
        </p:txBody>
      </p:sp>
      <p:sp>
        <p:nvSpPr>
          <p:cNvPr id="36" name="Slide Number"/>
          <p:cNvSpPr txBox="1"/>
          <p:nvPr>
            <p:ph type="sldNum" sz="quarter" idx="2"/>
          </p:nvPr>
        </p:nvSpPr>
        <p:spPr>
          <a:xfrm>
            <a:off x="22282785" y="584200"/>
            <a:ext cx="1283335" cy="544195"/>
          </a:xfrm>
          <a:prstGeom prst="rect">
            <a:avLst/>
          </a:prstGeom>
        </p:spPr>
        <p:txBody>
          <a:bodyPr wrap="square"/>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6640" b="1">
                <a:latin typeface="Arial" panose="020B0604020202020204" pitchFamily="34" charset="0"/>
                <a:cs typeface="Arial" panose="020B0604020202020204" pitchFamily="34" charset="0"/>
              </a:defRPr>
            </a:lvl1pPr>
          </a:lstStyle>
          <a:p>
            <a:r>
              <a:rPr lang="en-US" smtClean="0"/>
              <a:t>Click to edit Master title style</a:t>
            </a:r>
            <a:endParaRPr lang="en-US" smtClean="0"/>
          </a:p>
        </p:txBody>
      </p:sp>
      <p:sp>
        <p:nvSpPr>
          <p:cNvPr id="3" name="Date Placeholder 2"/>
          <p:cNvSpPr>
            <a:spLocks noGrp="1"/>
          </p:cNvSpPr>
          <p:nvPr>
            <p:ph type="dt" sz="half" idx="10"/>
          </p:nvPr>
        </p:nvSpPr>
        <p:spPr>
          <a:xfrm>
            <a:off x="838200" y="13029565"/>
            <a:ext cx="2743200" cy="365125"/>
          </a:xfrm>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a:xfrm>
            <a:off x="4038600" y="13029565"/>
            <a:ext cx="4114800" cy="365125"/>
          </a:xfrm>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userDrawn="1"/>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762000" y="2159000"/>
            <a:ext cx="22860000" cy="1016000"/>
          </a:xfrm>
          <a:prstGeom prst="rect">
            <a:avLst/>
          </a:prstGeom>
          <a:ln w="12700">
            <a:miter lim="400000"/>
          </a:ln>
        </p:spPr>
        <p:txBody>
          <a:bodyPr lIns="50800" tIns="50800" rIns="50800" bIns="50800">
            <a:noAutofit/>
          </a:bodyPr>
          <a:lstStyle/>
          <a:p>
            <a:r>
              <a:t>Title Text</a:t>
            </a:r>
          </a:p>
        </p:txBody>
      </p:sp>
      <p:sp>
        <p:nvSpPr>
          <p:cNvPr id="4" name="Slide Number"/>
          <p:cNvSpPr txBox="1"/>
          <p:nvPr>
            <p:ph type="sldNum" sz="quarter" idx="2"/>
          </p:nvPr>
        </p:nvSpPr>
        <p:spPr>
          <a:xfrm>
            <a:off x="22286595" y="609600"/>
            <a:ext cx="1325880" cy="544195"/>
          </a:xfrm>
          <a:prstGeom prst="rect">
            <a:avLst/>
          </a:prstGeom>
          <a:ln w="12700">
            <a:miter lim="400000"/>
          </a:ln>
        </p:spPr>
        <p:txBody>
          <a:bodyPr wrap="square" lIns="50800" tIns="50800" rIns="50800" bIns="50800">
            <a:spAutoFit/>
          </a:bodyPr>
          <a:lstStyle>
            <a:lvl1pPr algn="r">
              <a:lnSpc>
                <a:spcPct val="80000"/>
              </a:lnSpc>
              <a:spcBef>
                <a:spcPts val="0"/>
              </a:spcBef>
              <a:defRPr sz="3600">
                <a:solidFill>
                  <a:srgbClr val="838787"/>
                </a:solidFill>
                <a:latin typeface="DIN Alternate"/>
                <a:ea typeface="DIN Alternate"/>
                <a:cs typeface="DIN Alternate"/>
                <a:sym typeface="DIN Alternate"/>
              </a:defRPr>
            </a:lvl1pPr>
          </a:lstStyle>
          <a:p>
            <a:fld id="{86CB4B4D-7CA3-9044-876B-883B54F8677D}" type="slidenum">
              <a:rPr/>
            </a:fld>
            <a:endParaRPr/>
          </a:p>
        </p:txBody>
      </p:sp>
      <p:sp>
        <p:nvSpPr>
          <p:cNvPr id="81" name="Text"/>
          <p:cNvSpPr txBox="1"/>
          <p:nvPr userDrawn="1"/>
        </p:nvSpPr>
        <p:spPr>
          <a:xfrm>
            <a:off x="762000" y="725805"/>
            <a:ext cx="20955000" cy="544195"/>
          </a:xfrm>
          <a:prstGeom prst="rect">
            <a:avLst/>
          </a:prstGeom>
          <a:ln w="12700">
            <a:miter lim="400000"/>
          </a:ln>
        </p:spPr>
        <p:txBody>
          <a:bodyPr lIns="50800" tIns="50800" rIns="50800" bIns="50800" anchor="b">
            <a:spAutoFit/>
          </a:bodyPr>
          <a:lstStyle>
            <a:lvl1pPr marL="0" indent="0" defTabSz="647700">
              <a:lnSpc>
                <a:spcPct val="80000"/>
              </a:lnSpc>
              <a:spcBef>
                <a:spcPts val="0"/>
              </a:spcBef>
              <a:buClrTx/>
              <a:buSzTx/>
              <a:buFontTx/>
              <a:buNone/>
              <a:defRPr sz="3600" cap="all" spc="180">
                <a:latin typeface="DIN Alternate"/>
                <a:ea typeface="DIN Alternate"/>
                <a:cs typeface="DIN Alternate"/>
                <a:sym typeface="DIN Alternate"/>
              </a:defRPr>
            </a:lvl1pPr>
          </a:lstStyle>
          <a:p>
            <a:r>
              <a:rPr lang="en-US"/>
              <a:t>Introduction to PIC - Wei Tian</a:t>
            </a:r>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825500" rtl="0" latinLnBrk="0">
        <a:lnSpc>
          <a:spcPct val="80000"/>
        </a:lnSpc>
        <a:spcBef>
          <a:spcPts val="3900"/>
        </a:spcBef>
        <a:spcAft>
          <a:spcPts val="0"/>
        </a:spcAft>
        <a:buClrTx/>
        <a:buSzTx/>
        <a:buFontTx/>
        <a:buNone/>
        <a:defRPr sz="6640" b="1" i="0" u="none" strike="noStrike" cap="all" spc="0" baseline="0">
          <a:solidFill>
            <a:schemeClr val="accent1"/>
          </a:solidFill>
          <a:uFillTx/>
          <a:latin typeface="Arial" panose="020B0604020202020204" pitchFamily="34" charset="0"/>
          <a:ea typeface="+mn-ea"/>
          <a:cs typeface="Arial" panose="020B0604020202020204" pitchFamily="34" charset="0"/>
          <a:sym typeface="DIN Condensed"/>
        </a:defRPr>
      </a:lvl1pPr>
      <a:lvl2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2pPr>
      <a:lvl3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3pPr>
      <a:lvl4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4pPr>
      <a:lvl5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5pPr>
      <a:lvl6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6pPr>
      <a:lvl7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7pPr>
      <a:lvl8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8pPr>
      <a:lvl9pPr marL="0" marR="0" indent="0" algn="l" defTabSz="825500" rtl="0" latinLnBrk="0">
        <a:lnSpc>
          <a:spcPct val="80000"/>
        </a:lnSpc>
        <a:spcBef>
          <a:spcPts val="3900"/>
        </a:spcBef>
        <a:spcAft>
          <a:spcPts val="0"/>
        </a:spcAft>
        <a:buClrTx/>
        <a:buSzTx/>
        <a:buFontTx/>
        <a:buNone/>
        <a:defRPr sz="8700" b="0" i="0" u="none" strike="noStrike" cap="all" spc="0" baseline="0">
          <a:solidFill>
            <a:schemeClr val="accent1"/>
          </a:solidFill>
          <a:uFillTx/>
          <a:latin typeface="+mn-lt"/>
          <a:ea typeface="+mn-ea"/>
          <a:cs typeface="+mn-cs"/>
          <a:sym typeface="DIN Condensed"/>
        </a:defRPr>
      </a:lvl9pPr>
    </p:titleStyle>
    <p:bodyStyle>
      <a:lvl1pPr marL="63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5"/>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1pPr>
      <a:lvl2pPr marL="0" marR="0" indent="228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2pPr>
      <a:lvl3pPr marL="0" marR="0" indent="457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3pPr>
      <a:lvl4pPr marL="0" marR="0" indent="685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4pPr>
      <a:lvl5pPr marL="0" marR="0" indent="9144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5pPr>
      <a:lvl6pPr marL="0" marR="0" indent="11430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6pPr>
      <a:lvl7pPr marL="0" marR="0" indent="13716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7pPr>
      <a:lvl8pPr marL="0" marR="0" indent="16002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8pPr>
      <a:lvl9pPr marL="0" marR="0" indent="1828800" algn="r" defTabSz="825500" latinLnBrk="0">
        <a:lnSpc>
          <a:spcPct val="8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44.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xml"/><Relationship Id="rId2" Type="http://schemas.openxmlformats.org/officeDocument/2006/relationships/image" Target="../media/image28.wmf"/><Relationship Id="rId1"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1.xml"/><Relationship Id="rId7" Type="http://schemas.openxmlformats.org/officeDocument/2006/relationships/image" Target="../media/image32.wmf"/><Relationship Id="rId6" Type="http://schemas.openxmlformats.org/officeDocument/2006/relationships/oleObject" Target="../embeddings/oleObject48.bin"/><Relationship Id="rId5" Type="http://schemas.openxmlformats.org/officeDocument/2006/relationships/image" Target="../media/image31.wmf"/><Relationship Id="rId4" Type="http://schemas.openxmlformats.org/officeDocument/2006/relationships/oleObject" Target="../embeddings/oleObject47.bin"/><Relationship Id="rId3" Type="http://schemas.openxmlformats.org/officeDocument/2006/relationships/image" Target="../media/image30.wmf"/><Relationship Id="rId2" Type="http://schemas.openxmlformats.org/officeDocument/2006/relationships/oleObject" Target="../embeddings/oleObject46.bin"/><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1.xml"/><Relationship Id="rId4" Type="http://schemas.openxmlformats.org/officeDocument/2006/relationships/image" Target="../media/image35.wmf"/><Relationship Id="rId3" Type="http://schemas.openxmlformats.org/officeDocument/2006/relationships/oleObject" Target="../embeddings/oleObject49.bin"/><Relationship Id="rId2" Type="http://schemas.openxmlformats.org/officeDocument/2006/relationships/image" Target="../media/image34.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wmf"/><Relationship Id="rId3" Type="http://schemas.openxmlformats.org/officeDocument/2006/relationships/oleObject" Target="../embeddings/oleObject51.bin"/><Relationship Id="rId2" Type="http://schemas.openxmlformats.org/officeDocument/2006/relationships/image" Target="../media/image40.wmf"/><Relationship Id="rId1" Type="http://schemas.openxmlformats.org/officeDocument/2006/relationships/oleObject" Target="../embeddings/oleObject50.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1.xml"/><Relationship Id="rId6" Type="http://schemas.openxmlformats.org/officeDocument/2006/relationships/image" Target="../media/image48.wmf"/><Relationship Id="rId5" Type="http://schemas.openxmlformats.org/officeDocument/2006/relationships/oleObject" Target="../embeddings/oleObject54.bin"/><Relationship Id="rId4" Type="http://schemas.openxmlformats.org/officeDocument/2006/relationships/image" Target="../media/image47.wmf"/><Relationship Id="rId3" Type="http://schemas.openxmlformats.org/officeDocument/2006/relationships/oleObject" Target="../embeddings/oleObject53.bin"/><Relationship Id="rId2" Type="http://schemas.openxmlformats.org/officeDocument/2006/relationships/image" Target="../media/image41.wmf"/><Relationship Id="rId1" Type="http://schemas.openxmlformats.org/officeDocument/2006/relationships/oleObject" Target="../embeddings/oleObject52.bin"/></Relationships>
</file>

<file path=ppt/slides/_rels/slide26.xml.rels><?xml version="1.0" encoding="UTF-8" standalone="yes"?>
<Relationships xmlns="http://schemas.openxmlformats.org/package/2006/relationships"><Relationship Id="rId9" Type="http://schemas.openxmlformats.org/officeDocument/2006/relationships/vmlDrawing" Target="../drawings/vmlDrawing10.vml"/><Relationship Id="rId8" Type="http://schemas.openxmlformats.org/officeDocument/2006/relationships/slideLayout" Target="../slideLayouts/slideLayout1.xml"/><Relationship Id="rId7" Type="http://schemas.openxmlformats.org/officeDocument/2006/relationships/image" Target="../media/image52.png"/><Relationship Id="rId6" Type="http://schemas.openxmlformats.org/officeDocument/2006/relationships/image" Target="../media/image51.wmf"/><Relationship Id="rId5" Type="http://schemas.openxmlformats.org/officeDocument/2006/relationships/oleObject" Target="../embeddings/oleObject57.bin"/><Relationship Id="rId4" Type="http://schemas.openxmlformats.org/officeDocument/2006/relationships/image" Target="../media/image50.wmf"/><Relationship Id="rId3" Type="http://schemas.openxmlformats.org/officeDocument/2006/relationships/oleObject" Target="../embeddings/oleObject56.bin"/><Relationship Id="rId2" Type="http://schemas.openxmlformats.org/officeDocument/2006/relationships/image" Target="../media/image49.wmf"/><Relationship Id="rId1" Type="http://schemas.openxmlformats.org/officeDocument/2006/relationships/oleObject" Target="../embeddings/oleObject55.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GI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wmf"/><Relationship Id="rId3" Type="http://schemas.openxmlformats.org/officeDocument/2006/relationships/oleObject" Target="../embeddings/oleObject2.bin"/><Relationship Id="rId2" Type="http://schemas.openxmlformats.org/officeDocument/2006/relationships/image" Target="../media/image4.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10.wmf"/><Relationship Id="rId7" Type="http://schemas.openxmlformats.org/officeDocument/2006/relationships/oleObject" Target="../embeddings/oleObject6.bin"/><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8.wmf"/><Relationship Id="rId3" Type="http://schemas.openxmlformats.org/officeDocument/2006/relationships/oleObject" Target="../embeddings/oleObject4.bin"/><Relationship Id="rId2" Type="http://schemas.openxmlformats.org/officeDocument/2006/relationships/image" Target="../media/image7.wmf"/><Relationship Id="rId19" Type="http://schemas.openxmlformats.org/officeDocument/2006/relationships/vmlDrawing" Target="../drawings/vmlDrawing2.vml"/><Relationship Id="rId18" Type="http://schemas.openxmlformats.org/officeDocument/2006/relationships/slideLayout" Target="../slideLayouts/slideLayout2.xml"/><Relationship Id="rId17" Type="http://schemas.openxmlformats.org/officeDocument/2006/relationships/image" Target="../media/image15.png"/><Relationship Id="rId16" Type="http://schemas.openxmlformats.org/officeDocument/2006/relationships/image" Target="../media/image14.wmf"/><Relationship Id="rId15" Type="http://schemas.openxmlformats.org/officeDocument/2006/relationships/oleObject" Target="../embeddings/oleObject10.bin"/><Relationship Id="rId14" Type="http://schemas.openxmlformats.org/officeDocument/2006/relationships/image" Target="../media/image13.wmf"/><Relationship Id="rId13" Type="http://schemas.openxmlformats.org/officeDocument/2006/relationships/oleObject" Target="../embeddings/oleObject9.bin"/><Relationship Id="rId12" Type="http://schemas.openxmlformats.org/officeDocument/2006/relationships/image" Target="../media/image12.wmf"/><Relationship Id="rId11" Type="http://schemas.openxmlformats.org/officeDocument/2006/relationships/oleObject" Target="../embeddings/oleObject8.bin"/><Relationship Id="rId10" Type="http://schemas.openxmlformats.org/officeDocument/2006/relationships/image" Target="../media/image11.wmf"/><Relationship Id="rId1"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9" Type="http://schemas.openxmlformats.org/officeDocument/2006/relationships/image" Target="../media/image17.wmf"/><Relationship Id="rId8" Type="http://schemas.openxmlformats.org/officeDocument/2006/relationships/oleObject" Target="../embeddings/oleObject17.bin"/><Relationship Id="rId7" Type="http://schemas.openxmlformats.org/officeDocument/2006/relationships/oleObject" Target="../embeddings/oleObject16.bin"/><Relationship Id="rId6" Type="http://schemas.openxmlformats.org/officeDocument/2006/relationships/oleObject" Target="../embeddings/oleObject15.bin"/><Relationship Id="rId5" Type="http://schemas.openxmlformats.org/officeDocument/2006/relationships/oleObject" Target="../embeddings/oleObject14.bin"/><Relationship Id="rId42" Type="http://schemas.openxmlformats.org/officeDocument/2006/relationships/vmlDrawing" Target="../drawings/vmlDrawing3.vml"/><Relationship Id="rId41" Type="http://schemas.openxmlformats.org/officeDocument/2006/relationships/slideLayout" Target="../slideLayouts/slideLayout1.xml"/><Relationship Id="rId40" Type="http://schemas.openxmlformats.org/officeDocument/2006/relationships/image" Target="../media/image22.wmf"/><Relationship Id="rId4" Type="http://schemas.openxmlformats.org/officeDocument/2006/relationships/oleObject" Target="../embeddings/oleObject13.bin"/><Relationship Id="rId39" Type="http://schemas.openxmlformats.org/officeDocument/2006/relationships/oleObject" Target="../embeddings/oleObject43.bin"/><Relationship Id="rId38" Type="http://schemas.openxmlformats.org/officeDocument/2006/relationships/image" Target="../media/image21.wmf"/><Relationship Id="rId37" Type="http://schemas.openxmlformats.org/officeDocument/2006/relationships/oleObject" Target="../embeddings/oleObject42.bin"/><Relationship Id="rId36" Type="http://schemas.openxmlformats.org/officeDocument/2006/relationships/image" Target="../media/image20.wmf"/><Relationship Id="rId35" Type="http://schemas.openxmlformats.org/officeDocument/2006/relationships/oleObject" Target="../embeddings/oleObject41.bin"/><Relationship Id="rId34" Type="http://schemas.openxmlformats.org/officeDocument/2006/relationships/image" Target="../media/image19.wmf"/><Relationship Id="rId33" Type="http://schemas.openxmlformats.org/officeDocument/2006/relationships/oleObject" Target="../embeddings/oleObject40.bin"/><Relationship Id="rId32" Type="http://schemas.openxmlformats.org/officeDocument/2006/relationships/image" Target="../media/image18.wmf"/><Relationship Id="rId31" Type="http://schemas.openxmlformats.org/officeDocument/2006/relationships/oleObject" Target="../embeddings/oleObject39.bin"/><Relationship Id="rId30" Type="http://schemas.openxmlformats.org/officeDocument/2006/relationships/oleObject" Target="../embeddings/oleObject38.bin"/><Relationship Id="rId3" Type="http://schemas.openxmlformats.org/officeDocument/2006/relationships/oleObject" Target="../embeddings/oleObject12.bin"/><Relationship Id="rId29" Type="http://schemas.openxmlformats.org/officeDocument/2006/relationships/oleObject" Target="../embeddings/oleObject37.bin"/><Relationship Id="rId28" Type="http://schemas.openxmlformats.org/officeDocument/2006/relationships/oleObject" Target="../embeddings/oleObject36.bin"/><Relationship Id="rId27" Type="http://schemas.openxmlformats.org/officeDocument/2006/relationships/oleObject" Target="../embeddings/oleObject35.bin"/><Relationship Id="rId26" Type="http://schemas.openxmlformats.org/officeDocument/2006/relationships/oleObject" Target="../embeddings/oleObject34.bin"/><Relationship Id="rId25" Type="http://schemas.openxmlformats.org/officeDocument/2006/relationships/oleObject" Target="../embeddings/oleObject33.bin"/><Relationship Id="rId24" Type="http://schemas.openxmlformats.org/officeDocument/2006/relationships/oleObject" Target="../embeddings/oleObject32.bin"/><Relationship Id="rId23" Type="http://schemas.openxmlformats.org/officeDocument/2006/relationships/oleObject" Target="../embeddings/oleObject31.bin"/><Relationship Id="rId22" Type="http://schemas.openxmlformats.org/officeDocument/2006/relationships/oleObject" Target="../embeddings/oleObject30.bin"/><Relationship Id="rId21" Type="http://schemas.openxmlformats.org/officeDocument/2006/relationships/oleObject" Target="../embeddings/oleObject29.bin"/><Relationship Id="rId20" Type="http://schemas.openxmlformats.org/officeDocument/2006/relationships/oleObject" Target="../embeddings/oleObject28.bin"/><Relationship Id="rId2" Type="http://schemas.openxmlformats.org/officeDocument/2006/relationships/image" Target="../media/image16.wmf"/><Relationship Id="rId19" Type="http://schemas.openxmlformats.org/officeDocument/2006/relationships/oleObject" Target="../embeddings/oleObject27.bin"/><Relationship Id="rId18" Type="http://schemas.openxmlformats.org/officeDocument/2006/relationships/oleObject" Target="../embeddings/oleObject26.bin"/><Relationship Id="rId17" Type="http://schemas.openxmlformats.org/officeDocument/2006/relationships/oleObject" Target="../embeddings/oleObject25.bin"/><Relationship Id="rId16" Type="http://schemas.openxmlformats.org/officeDocument/2006/relationships/oleObject" Target="../embeddings/oleObject24.bin"/><Relationship Id="rId15" Type="http://schemas.openxmlformats.org/officeDocument/2006/relationships/oleObject" Target="../embeddings/oleObject23.bin"/><Relationship Id="rId14" Type="http://schemas.openxmlformats.org/officeDocument/2006/relationships/oleObject" Target="../embeddings/oleObject22.bin"/><Relationship Id="rId13" Type="http://schemas.openxmlformats.org/officeDocument/2006/relationships/oleObject" Target="../embeddings/oleObject21.bin"/><Relationship Id="rId12" Type="http://schemas.openxmlformats.org/officeDocument/2006/relationships/oleObject" Target="../embeddings/oleObject20.bin"/><Relationship Id="rId11" Type="http://schemas.openxmlformats.org/officeDocument/2006/relationships/oleObject" Target="../embeddings/oleObject19.bin"/><Relationship Id="rId10" Type="http://schemas.openxmlformats.org/officeDocument/2006/relationships/oleObject" Target="../embeddings/oleObject18.bin"/><Relationship Id="rId1"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cap="none">
                <a:solidFill>
                  <a:schemeClr val="accent1"/>
                </a:solidFill>
                <a:uFillTx/>
              </a:rPr>
              <a:t>Introduction to Particle-in-cell(PIC)</a:t>
            </a:r>
            <a:endParaRPr lang="en-US" sz="12200" cap="none">
              <a:solidFill>
                <a:schemeClr val="accent1"/>
              </a:solidFill>
              <a:uFillTx/>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criteria</a:t>
            </a:r>
            <a:endParaRPr lang="en-US"/>
          </a:p>
        </p:txBody>
      </p:sp>
      <p:graphicFrame>
        <p:nvGraphicFramePr>
          <p:cNvPr id="54" name="Object 53">
            <a:hlinkClick r:id="" action="ppaction://ole?verb="/>
          </p:cNvPr>
          <p:cNvGraphicFramePr>
            <a:graphicFrameLocks noChangeAspect="1"/>
          </p:cNvGraphicFramePr>
          <p:nvPr/>
        </p:nvGraphicFramePr>
        <p:xfrm>
          <a:off x="2594928" y="4672330"/>
          <a:ext cx="6680200" cy="5897245"/>
        </p:xfrm>
        <a:graphic>
          <a:graphicData uri="http://schemas.openxmlformats.org/presentationml/2006/ole">
            <mc:AlternateContent xmlns:mc="http://schemas.openxmlformats.org/markup-compatibility/2006">
              <mc:Choice xmlns:v="urn:schemas-microsoft-com:vml" Requires="v">
                <p:oleObj spid="_x0000_s55" name="" r:id="rId1" imgW="977900" imgH="862965" progId="Equation.KSEE3">
                  <p:embed/>
                </p:oleObj>
              </mc:Choice>
              <mc:Fallback>
                <p:oleObj name="" r:id="rId1" imgW="977900" imgH="862965" progId="Equation.KSEE3">
                  <p:embed/>
                  <p:pic>
                    <p:nvPicPr>
                      <p:cNvPr id="0" name="Picture 2048"/>
                      <p:cNvPicPr/>
                      <p:nvPr/>
                    </p:nvPicPr>
                    <p:blipFill>
                      <a:blip r:embed="rId2"/>
                      <a:stretch>
                        <a:fillRect/>
                      </a:stretch>
                    </p:blipFill>
                    <p:spPr>
                      <a:xfrm>
                        <a:off x="2594928" y="4672330"/>
                        <a:ext cx="6680200" cy="5897245"/>
                      </a:xfrm>
                      <a:prstGeom prst="rect">
                        <a:avLst/>
                      </a:prstGeom>
                    </p:spPr>
                  </p:pic>
                </p:oleObj>
              </mc:Fallback>
            </mc:AlternateContent>
          </a:graphicData>
        </a:graphic>
      </p:graphicFrame>
      <p:sp>
        <p:nvSpPr>
          <p:cNvPr id="46" name="Text Box 45"/>
          <p:cNvSpPr txBox="1"/>
          <p:nvPr/>
        </p:nvSpPr>
        <p:spPr>
          <a:xfrm>
            <a:off x="6651625" y="9389745"/>
            <a:ext cx="13225780" cy="2317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 osscillation frequency is larger than collision freuqnecy, so plasma is different from a neutral gas in behaviour.</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
        <p:nvSpPr>
          <p:cNvPr id="4" name="Text Box 3"/>
          <p:cNvSpPr txBox="1"/>
          <p:nvPr/>
        </p:nvSpPr>
        <p:spPr>
          <a:xfrm>
            <a:off x="7996555" y="5099685"/>
            <a:ext cx="980757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Plasma is quasi-neutral as a whole </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
        <p:nvSpPr>
          <p:cNvPr id="5" name="Text Box 4"/>
          <p:cNvSpPr txBox="1"/>
          <p:nvPr/>
        </p:nvSpPr>
        <p:spPr>
          <a:xfrm>
            <a:off x="9450070" y="6963410"/>
            <a:ext cx="1322578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There is sufficient charge density within a Debye sphere, so electric field can be screened.</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a:t>Modeling of plasmas</a:t>
            </a:r>
            <a:endParaRPr lang="en-US" sz="1220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two views of plasma?</a:t>
            </a:r>
            <a:endParaRPr lang="en-US"/>
          </a:p>
        </p:txBody>
      </p:sp>
      <p:pic>
        <p:nvPicPr>
          <p:cNvPr id="3" name="Picture 2"/>
          <p:cNvPicPr>
            <a:picLocks noChangeAspect="1"/>
          </p:cNvPicPr>
          <p:nvPr/>
        </p:nvPicPr>
        <p:blipFill>
          <a:blip r:embed="rId1"/>
          <a:stretch>
            <a:fillRect/>
          </a:stretch>
        </p:blipFill>
        <p:spPr>
          <a:xfrm>
            <a:off x="5442585" y="3175000"/>
            <a:ext cx="13498830" cy="8485505"/>
          </a:xfrm>
          <a:prstGeom prst="rect">
            <a:avLst/>
          </a:prstGeom>
        </p:spPr>
      </p:pic>
      <p:sp>
        <p:nvSpPr>
          <p:cNvPr id="4" name="Text Box 3"/>
          <p:cNvSpPr txBox="1"/>
          <p:nvPr/>
        </p:nvSpPr>
        <p:spPr>
          <a:xfrm>
            <a:off x="1957705" y="3562985"/>
            <a:ext cx="155702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Fluid</a:t>
            </a:r>
            <a:endPar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endParaRPr>
          </a:p>
        </p:txBody>
      </p:sp>
      <p:sp>
        <p:nvSpPr>
          <p:cNvPr id="5" name="Text Box 4"/>
          <p:cNvSpPr txBox="1"/>
          <p:nvPr/>
        </p:nvSpPr>
        <p:spPr>
          <a:xfrm>
            <a:off x="20558125" y="3562985"/>
            <a:ext cx="230505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Particle</a:t>
            </a:r>
            <a:endParaRPr kumimoji="0" lang="en-US" sz="4800" b="1" i="0" u="none" strike="noStrike" cap="none" spc="0" normalizeH="0" baseline="0">
              <a:ln>
                <a:noFill/>
              </a:ln>
              <a:solidFill>
                <a:schemeClr val="accent5">
                  <a:hueOff val="-234537"/>
                  <a:satOff val="-1091"/>
                  <a:lumOff val="-14779"/>
                </a:schemeClr>
              </a:solidFill>
              <a:effectLst/>
              <a:uFillTx/>
              <a:latin typeface="Arial" panose="020B0604020202020204" pitchFamily="34" charset="0"/>
              <a:ea typeface="Avenir Next Medium"/>
              <a:cs typeface="Arial" panose="020B0604020202020204" pitchFamily="34" charset="0"/>
              <a:sym typeface="+mn-ea"/>
            </a:endParaRPr>
          </a:p>
        </p:txBody>
      </p:sp>
      <p:sp>
        <p:nvSpPr>
          <p:cNvPr id="6" name="Right Arrow 5"/>
          <p:cNvSpPr/>
          <p:nvPr/>
        </p:nvSpPr>
        <p:spPr>
          <a:xfrm>
            <a:off x="3838575" y="3833495"/>
            <a:ext cx="16417925" cy="215900"/>
          </a:xfrm>
          <a:prstGeom prst="rightArrow">
            <a:avLst/>
          </a:prstGeom>
          <a:solidFill>
            <a:schemeClr val="tx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6" name="Text Box 75"/>
          <p:cNvSpPr txBox="1"/>
          <p:nvPr/>
        </p:nvSpPr>
        <p:spPr>
          <a:xfrm>
            <a:off x="315595" y="4500245"/>
            <a:ext cx="5126355" cy="62058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Elementary atoms/molecules interact strongly with each other. They move collectively. </a:t>
            </a:r>
            <a:endParaRPr kumimoji="0" lang="en-US" sz="3600" b="0" i="0" baseline="0">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You don't need to know individual elements. Instead, you can use macroscopic variables, such as mass center. </a:t>
            </a:r>
            <a:endParaRPr kumimoji="0" lang="en-US" sz="3600" b="0" i="0" baseline="0">
              <a:solidFill>
                <a:schemeClr val="bg1"/>
              </a:solidFill>
              <a:effectLst/>
              <a:uFillTx/>
              <a:latin typeface="Avenir Next Medium" charset="0"/>
              <a:ea typeface="Avenir Next Medium"/>
              <a:cs typeface="Avenir Next Medium"/>
              <a:sym typeface="Avenir Next Medium"/>
            </a:endParaRPr>
          </a:p>
        </p:txBody>
      </p:sp>
      <p:sp>
        <p:nvSpPr>
          <p:cNvPr id="7" name="Text Box 6"/>
          <p:cNvSpPr txBox="1"/>
          <p:nvPr/>
        </p:nvSpPr>
        <p:spPr>
          <a:xfrm>
            <a:off x="19147155" y="4695190"/>
            <a:ext cx="5126355" cy="56515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Elementary atoms/molecules have weak interaction with each other. They move individually. </a:t>
            </a:r>
            <a:endParaRPr kumimoji="0" lang="en-US" sz="3600" b="0" i="0" baseline="0">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0"/>
              </a:spcBef>
              <a:spcAft>
                <a:spcPts val="2400"/>
              </a:spcAft>
              <a:buClrTx/>
              <a:buSzTx/>
              <a:buFontTx/>
              <a:buNone/>
            </a:pPr>
            <a:r>
              <a:rPr kumimoji="0" lang="en-US" sz="3600" b="0" i="0" baseline="0">
                <a:solidFill>
                  <a:schemeClr val="bg1"/>
                </a:solidFill>
                <a:effectLst/>
                <a:uFillTx/>
                <a:latin typeface="Avenir Next Medium" charset="0"/>
                <a:ea typeface="Avenir Next Medium"/>
                <a:cs typeface="Avenir Next Medium"/>
                <a:sym typeface="Avenir Next Medium"/>
              </a:rPr>
              <a:t>There is no collectively movement. You have to know each individual element.</a:t>
            </a:r>
            <a:endParaRPr kumimoji="0" lang="en-US" sz="36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Hierarchy of plasma modeling</a:t>
            </a:r>
            <a:endParaRPr lang="en-US"/>
          </a:p>
        </p:txBody>
      </p:sp>
      <p:sp>
        <p:nvSpPr>
          <p:cNvPr id="3" name="Rounded Rectangle 2"/>
          <p:cNvSpPr/>
          <p:nvPr/>
        </p:nvSpPr>
        <p:spPr>
          <a:xfrm>
            <a:off x="1479550" y="7182280"/>
            <a:ext cx="3023870" cy="930050"/>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Plasma</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5" name="Rounded Rectangle 4"/>
          <p:cNvSpPr/>
          <p:nvPr/>
        </p:nvSpPr>
        <p:spPr>
          <a:xfrm>
            <a:off x="5986145" y="3928798"/>
            <a:ext cx="3343275" cy="2587519"/>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Single-Particle Motion</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6" name="Rounded Rectangle 5"/>
          <p:cNvSpPr/>
          <p:nvPr/>
        </p:nvSpPr>
        <p:spPr>
          <a:xfrm>
            <a:off x="5943600" y="9848241"/>
            <a:ext cx="3601085" cy="176207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distribution function</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7" name="Rounded Rectangle 6"/>
          <p:cNvSpPr/>
          <p:nvPr/>
        </p:nvSpPr>
        <p:spPr>
          <a:xfrm>
            <a:off x="10579735" y="10256681"/>
            <a:ext cx="4262755" cy="94519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Boltzmann Eq.</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8" name="Rounded Rectangle 7"/>
          <p:cNvSpPr/>
          <p:nvPr/>
        </p:nvSpPr>
        <p:spPr>
          <a:xfrm>
            <a:off x="16476980" y="10260612"/>
            <a:ext cx="3601085" cy="93733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Fluid Model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9" name="Rounded Rectangle 8"/>
          <p:cNvSpPr/>
          <p:nvPr/>
        </p:nvSpPr>
        <p:spPr>
          <a:xfrm>
            <a:off x="10515600" y="4753892"/>
            <a:ext cx="3343275" cy="937332"/>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Newton Eq.</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10" name="Rounded Rectangle 9"/>
          <p:cNvSpPr/>
          <p:nvPr/>
        </p:nvSpPr>
        <p:spPr>
          <a:xfrm>
            <a:off x="16092170" y="4750281"/>
            <a:ext cx="4860290" cy="945188"/>
          </a:xfrm>
          <a:prstGeom prst="roundRect">
            <a:avLst/>
          </a:prstGeom>
          <a:solidFill>
            <a:schemeClr val="tx1">
              <a:lumMod val="20000"/>
              <a:lumOff val="8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Particl In Cell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sp>
        <p:nvSpPr>
          <p:cNvPr id="11" name="Rounded Rectangle 10"/>
          <p:cNvSpPr/>
          <p:nvPr/>
        </p:nvSpPr>
        <p:spPr>
          <a:xfrm>
            <a:off x="14126845" y="6955666"/>
            <a:ext cx="3601085" cy="1688714"/>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rPr>
              <a:t>Hybrid Model</a:t>
            </a:r>
            <a:endParaRPr kumimoji="0" lang="en-US" sz="4400" b="1" i="0" baseline="0">
              <a:ln>
                <a:noFill/>
              </a:ln>
              <a:solidFill>
                <a:schemeClr val="bg1">
                  <a:lumMod val="75000"/>
                  <a:lumOff val="25000"/>
                </a:schemeClr>
              </a:solidFill>
              <a:effectLst/>
              <a:uFillTx/>
              <a:latin typeface="Arial" panose="020B0604020202020204" pitchFamily="34" charset="0"/>
              <a:ea typeface="+mn-ea"/>
              <a:cs typeface="Arial" panose="020B0604020202020204" pitchFamily="34" charset="0"/>
              <a:sym typeface="DIN Condensed"/>
            </a:endParaRPr>
          </a:p>
        </p:txBody>
      </p:sp>
      <p:cxnSp>
        <p:nvCxnSpPr>
          <p:cNvPr id="12" name="Straight Arrow Connector 11"/>
          <p:cNvCxnSpPr>
            <a:stCxn id="3" idx="3"/>
          </p:cNvCxnSpPr>
          <p:nvPr/>
        </p:nvCxnSpPr>
        <p:spPr>
          <a:xfrm flipV="1">
            <a:off x="4575175" y="5199380"/>
            <a:ext cx="1421765" cy="244856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3" name="Straight Arrow Connector 12"/>
          <p:cNvCxnSpPr>
            <a:stCxn id="3" idx="3"/>
            <a:endCxn id="6" idx="1"/>
          </p:cNvCxnSpPr>
          <p:nvPr/>
        </p:nvCxnSpPr>
        <p:spPr>
          <a:xfrm>
            <a:off x="4575175" y="7647940"/>
            <a:ext cx="1440180" cy="308165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4" name="Straight Arrow Connector 13"/>
          <p:cNvCxnSpPr>
            <a:endCxn id="9" idx="1"/>
          </p:cNvCxnSpPr>
          <p:nvPr/>
        </p:nvCxnSpPr>
        <p:spPr>
          <a:xfrm>
            <a:off x="9486265" y="5210175"/>
            <a:ext cx="1101090" cy="1206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5" name="Straight Arrow Connector 14"/>
          <p:cNvCxnSpPr>
            <a:stCxn id="6" idx="3"/>
            <a:endCxn id="7" idx="1"/>
          </p:cNvCxnSpPr>
          <p:nvPr/>
        </p:nvCxnSpPr>
        <p:spPr>
          <a:xfrm flipV="1">
            <a:off x="9616440" y="10728960"/>
            <a:ext cx="1035050" cy="63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6" name="Straight Arrow Connector 15"/>
          <p:cNvCxnSpPr>
            <a:stCxn id="7" idx="3"/>
            <a:endCxn id="8" idx="1"/>
          </p:cNvCxnSpPr>
          <p:nvPr/>
        </p:nvCxnSpPr>
        <p:spPr>
          <a:xfrm>
            <a:off x="14914245" y="10728960"/>
            <a:ext cx="1634490" cy="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7" name="Straight Arrow Connector 16"/>
          <p:cNvCxnSpPr>
            <a:stCxn id="9" idx="3"/>
            <a:endCxn id="10" idx="1"/>
          </p:cNvCxnSpPr>
          <p:nvPr/>
        </p:nvCxnSpPr>
        <p:spPr>
          <a:xfrm>
            <a:off x="13930630" y="5222240"/>
            <a:ext cx="2233295" cy="63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8" name="Straight Arrow Connector 17"/>
          <p:cNvCxnSpPr>
            <a:stCxn id="5" idx="3"/>
            <a:endCxn id="11" idx="1"/>
          </p:cNvCxnSpPr>
          <p:nvPr/>
        </p:nvCxnSpPr>
        <p:spPr>
          <a:xfrm>
            <a:off x="9329420" y="5222875"/>
            <a:ext cx="4797425" cy="257683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cxnSp>
        <p:nvCxnSpPr>
          <p:cNvPr id="19" name="Straight Arrow Connector 18"/>
          <p:cNvCxnSpPr>
            <a:stCxn id="6" idx="3"/>
          </p:cNvCxnSpPr>
          <p:nvPr/>
        </p:nvCxnSpPr>
        <p:spPr>
          <a:xfrm flipV="1">
            <a:off x="9544685" y="7793990"/>
            <a:ext cx="4519930" cy="2935605"/>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t>Description of plasmas</a:t>
            </a:r>
            <a:endParaRPr lang="en-US"/>
          </a:p>
        </p:txBody>
      </p:sp>
      <p:graphicFrame>
        <p:nvGraphicFramePr>
          <p:cNvPr id="8" name="Table 7"/>
          <p:cNvGraphicFramePr/>
          <p:nvPr/>
        </p:nvGraphicFramePr>
        <p:xfrm>
          <a:off x="762000" y="3201035"/>
          <a:ext cx="22860000" cy="8348980"/>
        </p:xfrm>
        <a:graphic>
          <a:graphicData uri="http://schemas.openxmlformats.org/drawingml/2006/table">
            <a:tbl>
              <a:tblPr firstRow="1">
                <a:tableStyleId>{0660B408-B3CF-4A94-85FC-2B1E0A45F4A2}</a:tableStyleId>
              </a:tblPr>
              <a:tblGrid>
                <a:gridCol w="11430000"/>
                <a:gridCol w="11430000"/>
              </a:tblGrid>
              <a:tr h="1572260">
                <a:tc>
                  <a:txBody>
                    <a:bodyPr/>
                    <a:p>
                      <a:pPr algn="ctr">
                        <a:buNone/>
                      </a:pPr>
                      <a:r>
                        <a:rPr lang="en-US" sz="4800">
                          <a:solidFill>
                            <a:schemeClr val="accent4"/>
                          </a:solidFill>
                          <a:effectLst/>
                        </a:rPr>
                        <a:t>Particle</a:t>
                      </a:r>
                      <a:endParaRPr lang="en-US" sz="4800">
                        <a:solidFill>
                          <a:schemeClr val="accent4"/>
                        </a:solidFill>
                        <a:effectLst/>
                      </a:endParaRPr>
                    </a:p>
                  </a:txBody>
                  <a:tcPr anchor="ctr" anchorCtr="0"/>
                </a:tc>
                <a:tc>
                  <a:txBody>
                    <a:bodyPr/>
                    <a:p>
                      <a:pPr algn="ctr">
                        <a:buNone/>
                      </a:pPr>
                      <a:r>
                        <a:rPr lang="en-US" sz="4800">
                          <a:solidFill>
                            <a:schemeClr val="accent4"/>
                          </a:solidFill>
                          <a:effectLst/>
                        </a:rPr>
                        <a:t>Fluid</a:t>
                      </a:r>
                      <a:endParaRPr lang="en-US" sz="4800">
                        <a:solidFill>
                          <a:schemeClr val="accent4"/>
                        </a:solidFill>
                        <a:effectLst/>
                      </a:endParaRPr>
                    </a:p>
                  </a:txBody>
                  <a:tcPr anchor="ctr" anchorCtr="0"/>
                </a:tc>
              </a:tr>
              <a:tr h="1355725">
                <a:tc>
                  <a:txBody>
                    <a:bodyPr/>
                    <a:p>
                      <a:pPr algn="ctr">
                        <a:buNone/>
                      </a:pPr>
                      <a:r>
                        <a:rPr lang="en-US" sz="3600"/>
                        <a:t>Easy to trach each particle following Newton's Law</a:t>
                      </a:r>
                      <a:endParaRPr lang="en-US" sz="3600"/>
                    </a:p>
                  </a:txBody>
                  <a:tcPr anchor="ctr" anchorCtr="0"/>
                </a:tc>
                <a:tc>
                  <a:txBody>
                    <a:bodyPr/>
                    <a:p>
                      <a:pPr algn="ctr">
                        <a:buNone/>
                      </a:pPr>
                      <a:r>
                        <a:rPr lang="en-US" sz="3600"/>
                        <a:t>Describe the plasma as fluid</a:t>
                      </a:r>
                      <a:endParaRPr lang="en-US" sz="3600"/>
                    </a:p>
                  </a:txBody>
                  <a:tcPr anchor="ctr" anchorCtr="0"/>
                </a:tc>
              </a:tr>
              <a:tr h="1355090">
                <a:tc>
                  <a:txBody>
                    <a:bodyPr/>
                    <a:p>
                      <a:pPr marL="0" lvl="1" algn="ctr">
                        <a:buNone/>
                      </a:pPr>
                      <a:r>
                        <a:rPr lang="en-US" sz="3600"/>
                        <a:t>Too many particles 10</a:t>
                      </a:r>
                      <a:r>
                        <a:rPr lang="en-US" sz="3600" baseline="30000"/>
                        <a:t>16</a:t>
                      </a:r>
                      <a:r>
                        <a:rPr lang="en-US" sz="3600"/>
                        <a:t> to 10</a:t>
                      </a:r>
                      <a:r>
                        <a:rPr lang="en-US" sz="3600" baseline="30000"/>
                        <a:t>18</a:t>
                      </a:r>
                      <a:r>
                        <a:rPr lang="en-US" sz="3600"/>
                        <a:t> m</a:t>
                      </a:r>
                      <a:r>
                        <a:rPr lang="en-US" sz="3600" baseline="30000"/>
                        <a:t>-3</a:t>
                      </a:r>
                      <a:r>
                        <a:rPr lang="en-US" sz="3600"/>
                        <a:t>, psuedo particle is needed</a:t>
                      </a:r>
                      <a:endParaRPr lang="en-US" sz="3600"/>
                    </a:p>
                  </a:txBody>
                  <a:tcPr anchor="ctr" anchorCtr="0"/>
                </a:tc>
                <a:tc>
                  <a:txBody>
                    <a:bodyPr/>
                    <a:p>
                      <a:pPr marL="0" lvl="1" algn="ctr">
                        <a:buNone/>
                      </a:pPr>
                      <a:r>
                        <a:rPr lang="en-US" sz="3600"/>
                        <a:t>Not able to catch the kinetic and stochastic phenomena</a:t>
                      </a:r>
                      <a:endParaRPr lang="en-US" sz="3600"/>
                    </a:p>
                  </a:txBody>
                  <a:tcPr anchor="ctr" anchorCtr="0"/>
                </a:tc>
              </a:tr>
              <a:tr h="1355090">
                <a:tc>
                  <a:txBody>
                    <a:bodyPr/>
                    <a:p>
                      <a:pPr algn="ctr">
                        <a:buNone/>
                      </a:pPr>
                      <a:r>
                        <a:rPr lang="en-US" sz="3600"/>
                        <a:t>Charged particles respond to EM field, which is generated by all other charged particles in the system</a:t>
                      </a:r>
                      <a:endParaRPr lang="en-US" sz="3600"/>
                    </a:p>
                  </a:txBody>
                  <a:tcPr anchor="ctr" anchorCtr="0"/>
                </a:tc>
                <a:tc>
                  <a:txBody>
                    <a:bodyPr/>
                    <a:p>
                      <a:pPr marL="0" lvl="1" algn="ctr">
                        <a:buNone/>
                      </a:pPr>
                      <a:r>
                        <a:rPr lang="en-US" sz="3600"/>
                        <a:t>In general, computationally feasible</a:t>
                      </a:r>
                      <a:endParaRPr lang="en-US" sz="3600"/>
                    </a:p>
                  </a:txBody>
                  <a:tcPr anchor="ctr" anchorCtr="0"/>
                </a:tc>
              </a:tr>
              <a:tr h="1355725">
                <a:tc>
                  <a:txBody>
                    <a:bodyPr/>
                    <a:p>
                      <a:pPr algn="ctr">
                        <a:buNone/>
                      </a:pPr>
                      <a:r>
                        <a:rPr lang="en-US" sz="3600"/>
                        <a:t>Collisions occur frequently and fast so a extremely shrot time scale is required</a:t>
                      </a:r>
                      <a:endParaRPr lang="en-US" sz="3600"/>
                    </a:p>
                  </a:txBody>
                  <a:tcPr anchor="ctr" anchorCtr="0"/>
                </a:tc>
                <a:tc>
                  <a:txBody>
                    <a:bodyPr/>
                    <a:p>
                      <a:pPr algn="ctr">
                        <a:buNone/>
                      </a:pPr>
                      <a:endParaRPr lang="en-US" sz="3600"/>
                    </a:p>
                  </a:txBody>
                  <a:tcPr anchor="ctr" anchorCtr="0"/>
                </a:tc>
              </a:tr>
              <a:tr h="1355090">
                <a:tc>
                  <a:txBody>
                    <a:bodyPr/>
                    <a:p>
                      <a:pPr algn="ctr">
                        <a:buNone/>
                      </a:pPr>
                      <a:r>
                        <a:rPr lang="en-US" sz="3600"/>
                        <a:t>In general, computationally expensive</a:t>
                      </a:r>
                      <a:endParaRPr lang="en-US" sz="3600"/>
                    </a:p>
                  </a:txBody>
                  <a:tcPr anchor="ctr" anchorCtr="0"/>
                </a:tc>
                <a:tc>
                  <a:txBody>
                    <a:bodyPr/>
                    <a:p>
                      <a:pPr algn="ctr">
                        <a:buNone/>
                      </a:pPr>
                      <a:endParaRPr lang="en-US" sz="3600"/>
                    </a:p>
                  </a:txBody>
                  <a:tcPr anchor="ctr" anchorCtr="0"/>
                </a:tc>
              </a:tr>
            </a:tbl>
          </a:graphicData>
        </a:graphic>
      </p:graphicFrame>
      <p:sp>
        <p:nvSpPr>
          <p:cNvPr id="7" name="Text Box 6"/>
          <p:cNvSpPr txBox="1"/>
          <p:nvPr/>
        </p:nvSpPr>
        <p:spPr>
          <a:xfrm>
            <a:off x="761365" y="11665585"/>
            <a:ext cx="228511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ln>
                  <a:noFill/>
                </a:ln>
                <a:solidFill>
                  <a:schemeClr val="tx1"/>
                </a:solidFill>
                <a:effectLst/>
                <a:uFillTx/>
                <a:latin typeface="Avenir Next Medium" charset="0"/>
                <a:ea typeface="Avenir Next Medium"/>
                <a:cs typeface="Avenir Next Medium"/>
                <a:sym typeface="Avenir Next Medium"/>
              </a:rPr>
              <a:t>The following discussions are based on particle description.</a:t>
            </a:r>
            <a:endParaRPr kumimoji="0" lang="en-US" sz="4800" b="0" i="0" baseline="0">
              <a:ln>
                <a:noFill/>
              </a:ln>
              <a:solidFill>
                <a:schemeClr val="tx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basic equations</a:t>
            </a:r>
            <a:endParaRPr lang="en-US"/>
          </a:p>
        </p:txBody>
      </p:sp>
      <p:pic>
        <p:nvPicPr>
          <p:cNvPr id="3" name="Picture 2"/>
          <p:cNvPicPr>
            <a:picLocks noChangeAspect="1"/>
          </p:cNvPicPr>
          <p:nvPr/>
        </p:nvPicPr>
        <p:blipFill>
          <a:blip r:embed="rId1"/>
          <a:stretch>
            <a:fillRect/>
          </a:stretch>
        </p:blipFill>
        <p:spPr>
          <a:xfrm>
            <a:off x="16211550" y="2259965"/>
            <a:ext cx="4629325" cy="4286250"/>
          </a:xfrm>
          <a:prstGeom prst="rect">
            <a:avLst/>
          </a:prstGeom>
        </p:spPr>
      </p:pic>
      <p:pic>
        <p:nvPicPr>
          <p:cNvPr id="4" name="Picture 3"/>
          <p:cNvPicPr>
            <a:picLocks noChangeAspect="1"/>
          </p:cNvPicPr>
          <p:nvPr/>
        </p:nvPicPr>
        <p:blipFill>
          <a:blip r:embed="rId2"/>
          <a:stretch>
            <a:fillRect/>
          </a:stretch>
        </p:blipFill>
        <p:spPr>
          <a:xfrm>
            <a:off x="16632555" y="8641080"/>
            <a:ext cx="3571426" cy="1943100"/>
          </a:xfrm>
          <a:prstGeom prst="rect">
            <a:avLst/>
          </a:prstGeom>
        </p:spPr>
      </p:pic>
      <p:pic>
        <p:nvPicPr>
          <p:cNvPr id="5" name="Picture 4"/>
          <p:cNvPicPr>
            <a:picLocks noChangeAspect="1"/>
          </p:cNvPicPr>
          <p:nvPr/>
        </p:nvPicPr>
        <p:blipFill>
          <a:blip r:embed="rId3"/>
          <a:stretch>
            <a:fillRect/>
          </a:stretch>
        </p:blipFill>
        <p:spPr>
          <a:xfrm>
            <a:off x="16727170" y="7432675"/>
            <a:ext cx="3143250" cy="1343025"/>
          </a:xfrm>
          <a:prstGeom prst="rect">
            <a:avLst/>
          </a:prstGeom>
        </p:spPr>
      </p:pic>
      <p:sp>
        <p:nvSpPr>
          <p:cNvPr id="6" name="Rounded Rectangle 5"/>
          <p:cNvSpPr/>
          <p:nvPr/>
        </p:nvSpPr>
        <p:spPr>
          <a:xfrm>
            <a:off x="12061190" y="3785568"/>
            <a:ext cx="4104005" cy="1749394"/>
          </a:xfrm>
          <a:prstGeom prst="roundRect">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20000"/>
              </a:lnSpc>
              <a:spcBef>
                <a:spcPts val="0"/>
              </a:spcBef>
              <a:spcAft>
                <a:spcPts val="0"/>
              </a:spcAft>
              <a:buClrTx/>
              <a:buSzTx/>
              <a:buFontTx/>
              <a:buNone/>
            </a:pPr>
            <a:r>
              <a:rPr kumimoji="0" lang="en-US" sz="4000" b="0" i="0" baseline="0">
                <a:ln>
                  <a:noFill/>
                </a:ln>
                <a:solidFill>
                  <a:srgbClr val="FFFFFF"/>
                </a:solidFill>
                <a:effectLst/>
                <a:uFillTx/>
                <a:latin typeface="+mn-lt"/>
                <a:ea typeface="+mn-ea"/>
                <a:cs typeface="+mn-cs"/>
                <a:sym typeface="DIN Condensed"/>
              </a:rPr>
              <a:t>Newton's equation</a:t>
            </a:r>
            <a:endParaRPr kumimoji="0" lang="en-US" sz="4000" b="0" i="0" baseline="0">
              <a:ln>
                <a:noFill/>
              </a:ln>
              <a:solidFill>
                <a:srgbClr val="FFFFFF"/>
              </a:solidFill>
              <a:effectLst/>
              <a:uFillTx/>
              <a:latin typeface="+mn-lt"/>
              <a:ea typeface="+mn-ea"/>
              <a:cs typeface="+mn-cs"/>
              <a:sym typeface="DIN Condensed"/>
            </a:endParaRPr>
          </a:p>
        </p:txBody>
      </p:sp>
      <p:sp>
        <p:nvSpPr>
          <p:cNvPr id="7" name="Rounded Rectangle 6"/>
          <p:cNvSpPr/>
          <p:nvPr/>
        </p:nvSpPr>
        <p:spPr>
          <a:xfrm>
            <a:off x="12061190" y="8099842"/>
            <a:ext cx="4104005" cy="1741606"/>
          </a:xfrm>
          <a:prstGeom prst="roundRect">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20000"/>
              </a:lnSpc>
              <a:spcBef>
                <a:spcPts val="0"/>
              </a:spcBef>
              <a:spcAft>
                <a:spcPts val="0"/>
              </a:spcAft>
              <a:buClrTx/>
              <a:buSzTx/>
              <a:buFontTx/>
              <a:buNone/>
            </a:pPr>
            <a:r>
              <a:rPr kumimoji="0" lang="en-US" sz="4000" b="0" i="0" baseline="0">
                <a:ln>
                  <a:noFill/>
                </a:ln>
                <a:solidFill>
                  <a:srgbClr val="FFFFFF"/>
                </a:solidFill>
                <a:effectLst/>
                <a:uFillTx/>
                <a:latin typeface="+mn-lt"/>
                <a:ea typeface="+mn-ea"/>
                <a:cs typeface="+mn-cs"/>
                <a:sym typeface="DIN Condensed"/>
              </a:rPr>
              <a:t>Poisson's equation</a:t>
            </a:r>
            <a:endParaRPr kumimoji="0" lang="en-US" sz="4000" b="0" i="0" baseline="0">
              <a:ln>
                <a:noFill/>
              </a:ln>
              <a:solidFill>
                <a:srgbClr val="FFFFFF"/>
              </a:solidFill>
              <a:effectLst/>
              <a:uFillTx/>
              <a:latin typeface="+mn-lt"/>
              <a:ea typeface="+mn-ea"/>
              <a:cs typeface="+mn-cs"/>
              <a:sym typeface="DIN Condensed"/>
            </a:endParaRPr>
          </a:p>
        </p:txBody>
      </p:sp>
      <p:sp>
        <p:nvSpPr>
          <p:cNvPr id="8" name="Down Arrow 7"/>
          <p:cNvSpPr/>
          <p:nvPr/>
        </p:nvSpPr>
        <p:spPr>
          <a:xfrm>
            <a:off x="13752830" y="5749290"/>
            <a:ext cx="935990" cy="2088515"/>
          </a:xfrm>
          <a:prstGeom prst="downArrow">
            <a:avLst/>
          </a:prstGeom>
          <a:solidFill>
            <a:schemeClr val="accent3"/>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9" name="Curved Right Arrow 8"/>
          <p:cNvSpPr/>
          <p:nvPr/>
        </p:nvSpPr>
        <p:spPr>
          <a:xfrm rot="10800000" flipH="1">
            <a:off x="9936480" y="4453255"/>
            <a:ext cx="1727835" cy="4464685"/>
          </a:xfrm>
          <a:prstGeom prst="curvedRightArrow">
            <a:avLst/>
          </a:prstGeom>
          <a:solidFill>
            <a:schemeClr val="accent3"/>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chemeClr val="tx1"/>
              </a:solidFill>
              <a:effectLst/>
              <a:uFillTx/>
              <a:latin typeface="+mn-lt"/>
              <a:ea typeface="+mn-ea"/>
              <a:cs typeface="+mn-cs"/>
              <a:sym typeface="DIN Condensed"/>
            </a:endParaRPr>
          </a:p>
        </p:txBody>
      </p:sp>
      <p:sp>
        <p:nvSpPr>
          <p:cNvPr id="11" name="Text Placeholder 3"/>
          <p:cNvSpPr/>
          <p:nvPr/>
        </p:nvSpPr>
        <p:spPr>
          <a:xfrm>
            <a:off x="762000" y="3860800"/>
            <a:ext cx="9060815" cy="8585200"/>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4"/>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Electrostaic Field.</a:t>
            </a:r>
            <a:endParaRPr lang="en-US">
              <a:latin typeface="Arial" panose="020B0604020202020204" pitchFamily="34" charset="0"/>
              <a:cs typeface="Arial" panose="020B0604020202020204" pitchFamily="34" charset="0"/>
            </a:endParaRPr>
          </a:p>
          <a:p>
            <a:pPr lvl="1" eaLnBrk="1">
              <a:lnSpc>
                <a:spcPct val="100000"/>
              </a:lnSpc>
              <a:spcBef>
                <a:spcPts val="1500"/>
              </a:spcBef>
            </a:pPr>
            <a:r>
              <a:rPr lang="en-US">
                <a:latin typeface="Arial" panose="020B0604020202020204" pitchFamily="34" charset="0"/>
                <a:cs typeface="Arial" panose="020B0604020202020204" pitchFamily="34" charset="0"/>
              </a:rPr>
              <a:t>No magnetic field.</a:t>
            </a:r>
            <a:endParaRPr lang="en-US">
              <a:latin typeface="Arial" panose="020B0604020202020204" pitchFamily="34" charset="0"/>
              <a:cs typeface="Arial" panose="020B0604020202020204" pitchFamily="34" charset="0"/>
            </a:endParaRPr>
          </a:p>
          <a:p>
            <a:pPr lvl="1" eaLnBrk="1">
              <a:lnSpc>
                <a:spcPct val="100000"/>
              </a:lnSpc>
              <a:spcBef>
                <a:spcPts val="1500"/>
              </a:spcBef>
            </a:pPr>
            <a:r>
              <a:rPr lang="en-US">
                <a:latin typeface="Arial" panose="020B0604020202020204" pitchFamily="34" charset="0"/>
                <a:cs typeface="Arial" panose="020B0604020202020204" pitchFamily="34" charset="0"/>
              </a:rPr>
              <a:t>Electric field is induced by charge imbalance.</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Individual particle advances and is accelerated along the E-field. </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E-field is obtained by counting all particles, positive ions - negative ions.</a:t>
            </a:r>
            <a:endParaRPr lang="en-US">
              <a:latin typeface="Arial" panose="020B0604020202020204" pitchFamily="34" charset="0"/>
              <a:cs typeface="Arial" panose="020B0604020202020204" pitchFamily="34" charset="0"/>
            </a:endParaRPr>
          </a:p>
        </p:txBody>
      </p:sp>
      <p:sp>
        <p:nvSpPr>
          <p:cNvPr id="10" name="Text Box 9"/>
          <p:cNvSpPr txBox="1"/>
          <p:nvPr/>
        </p:nvSpPr>
        <p:spPr>
          <a:xfrm>
            <a:off x="14504670" y="6410960"/>
            <a:ext cx="346202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a:latin typeface="Arial" panose="020B0604020202020204" pitchFamily="34" charset="0"/>
                <a:cs typeface="Arial" panose="020B0604020202020204" pitchFamily="34" charset="0"/>
                <a:sym typeface="+mn-ea"/>
              </a:rPr>
              <a:t>update </a:t>
            </a:r>
            <a:r>
              <a:rPr lang="en-US" sz="4800" i="1">
                <a:latin typeface="Arial" panose="020B0604020202020204" pitchFamily="34" charset="0"/>
                <a:cs typeface="Arial" panose="020B0604020202020204" pitchFamily="34" charset="0"/>
                <a:sym typeface="+mn-ea"/>
              </a:rPr>
              <a:t>n</a:t>
            </a:r>
            <a:r>
              <a:rPr lang="en-US" sz="4800" i="1" baseline="-25000">
                <a:latin typeface="Arial" panose="020B0604020202020204" pitchFamily="34" charset="0"/>
                <a:cs typeface="Arial" panose="020B0604020202020204" pitchFamily="34" charset="0"/>
                <a:sym typeface="+mn-ea"/>
              </a:rPr>
              <a:t>e</a:t>
            </a:r>
            <a:r>
              <a:rPr lang="en-US" sz="4800" i="1">
                <a:latin typeface="Arial" panose="020B0604020202020204" pitchFamily="34" charset="0"/>
                <a:cs typeface="Arial" panose="020B0604020202020204" pitchFamily="34" charset="0"/>
                <a:sym typeface="+mn-ea"/>
              </a:rPr>
              <a:t>, n</a:t>
            </a:r>
            <a:r>
              <a:rPr lang="en-US" sz="4800" i="1" baseline="-25000">
                <a:latin typeface="Arial" panose="020B0604020202020204" pitchFamily="34" charset="0"/>
                <a:cs typeface="Arial" panose="020B0604020202020204" pitchFamily="34" charset="0"/>
                <a:sym typeface="+mn-ea"/>
              </a:rPr>
              <a:t>i</a:t>
            </a:r>
            <a:endParaRPr kumimoji="0" lang="en-US" sz="4800" i="1" u="none" strike="noStrike" cap="none" spc="0" normalizeH="0" baseline="-25000">
              <a:ln>
                <a:noFill/>
              </a:ln>
              <a:solidFill>
                <a:schemeClr val="accent5">
                  <a:hueOff val="-234537"/>
                  <a:satOff val="-1090"/>
                  <a:lumOff val="-14778"/>
                </a:schemeClr>
              </a:solidFill>
              <a:effectLst/>
              <a:uFillTx/>
              <a:latin typeface="Arial" panose="020B0604020202020204" pitchFamily="34" charset="0"/>
              <a:ea typeface="Avenir Next Medium"/>
              <a:cs typeface="Arial" panose="020B0604020202020204" pitchFamily="34" charset="0"/>
              <a:sym typeface="+mn-ea"/>
            </a:endParaRPr>
          </a:p>
        </p:txBody>
      </p:sp>
      <p:sp>
        <p:nvSpPr>
          <p:cNvPr id="12" name="Text Box 11"/>
          <p:cNvSpPr txBox="1"/>
          <p:nvPr/>
        </p:nvSpPr>
        <p:spPr>
          <a:xfrm>
            <a:off x="10097770" y="6200775"/>
            <a:ext cx="247523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a:latin typeface="Arial" panose="020B0604020202020204" pitchFamily="34" charset="0"/>
                <a:cs typeface="Arial" panose="020B0604020202020204" pitchFamily="34" charset="0"/>
                <a:sym typeface="+mn-ea"/>
              </a:rPr>
              <a:t>update </a:t>
            </a:r>
            <a:r>
              <a:rPr lang="en-US" sz="4800" i="1">
                <a:latin typeface="Arial" panose="020B0604020202020204" pitchFamily="34" charset="0"/>
                <a:cs typeface="Arial" panose="020B0604020202020204" pitchFamily="34" charset="0"/>
                <a:sym typeface="+mn-ea"/>
              </a:rPr>
              <a:t>ϕ</a:t>
            </a:r>
            <a:endParaRPr kumimoji="0" lang="en-US" sz="4800" i="1" u="none" strike="noStrike" cap="none" spc="0" normalizeH="0" baseline="-25000">
              <a:ln>
                <a:noFill/>
              </a:ln>
              <a:solidFill>
                <a:schemeClr val="accent5">
                  <a:hueOff val="-234537"/>
                  <a:satOff val="-1089"/>
                  <a:lumOff val="-14777"/>
                </a:schemeClr>
              </a:solidFill>
              <a:effectLst/>
              <a:uFillTx/>
              <a:latin typeface="Arial" panose="020B0604020202020204" pitchFamily="34" charset="0"/>
              <a:ea typeface="Avenir Next Medium"/>
              <a:cs typeface="Arial" panose="020B0604020202020204" pitchFamily="34" charset="0"/>
              <a:sym typeface="+mn-ea"/>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p:txBody>
          <a:bodyPr/>
          <a:p>
            <a:r>
              <a:rPr lang="en-US" sz="12200"/>
              <a:t>1d plasma model</a:t>
            </a:r>
            <a:endParaRPr lang="en-US" sz="1220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pseudo-particle (macro-particle)</a:t>
            </a:r>
            <a:endParaRPr lang="en-US"/>
          </a:p>
        </p:txBody>
      </p:sp>
      <p:sp>
        <p:nvSpPr>
          <p:cNvPr id="17" name="Text Box 16"/>
          <p:cNvSpPr txBox="1"/>
          <p:nvPr/>
        </p:nvSpPr>
        <p:spPr>
          <a:xfrm>
            <a:off x="762000" y="3620770"/>
            <a:ext cx="13428345" cy="887349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571500" marR="0" indent="-571500" algn="l" defTabSz="825500" rtl="0" fontAlgn="auto" latinLnBrk="0" hangingPunct="0">
              <a:lnSpc>
                <a:spcPct val="100000"/>
              </a:lnSpc>
              <a:spcBef>
                <a:spcPts val="2000"/>
              </a:spcBef>
              <a:spcAft>
                <a:spcPts val="0"/>
              </a:spcAft>
              <a:buClrTx/>
              <a:buSzTx/>
              <a:buFont typeface="Arial" panose="020B0604020202020204" pitchFamily="34" charset="0"/>
              <a:buChar char="•"/>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Pseudo-particles, each of them representative of a large number of individual particles, are used in PIC.</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fontAlgn="auto" latinLnBrk="0" hangingPunct="0">
              <a:lnSpc>
                <a:spcPct val="100000"/>
              </a:lnSpc>
              <a:spcBef>
                <a:spcPts val="2000"/>
              </a:spcBef>
              <a:spcAft>
                <a:spcPts val="0"/>
              </a:spcAft>
              <a:buClrTx/>
              <a:buSzTx/>
              <a:buFont typeface="Arial" panose="020B0604020202020204" pitchFamily="34" charset="0"/>
              <a:buChar char="•"/>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q(pseudo) = nq</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and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m(pseudo) = nm</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where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n</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is the “particle weight”, or number of atoms/molecules.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q</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(pseudo)</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/m</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(pseudo)</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 q/m</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and so, the eqns. of motion are preserved.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fontAlgn="auto" latinLnBrk="0" hangingPunct="0">
              <a:lnSpc>
                <a:spcPct val="100000"/>
              </a:lnSpc>
              <a:spcBef>
                <a:spcPts val="2000"/>
              </a:spcBef>
              <a:spcAft>
                <a:spcPts val="0"/>
              </a:spcAft>
              <a:buClrTx/>
              <a:buSzTx/>
              <a:buFont typeface="Arial" panose="020B0604020202020204" pitchFamily="34" charset="0"/>
              <a:buChar char="•"/>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n</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is often large,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10</a:t>
            </a:r>
            <a:r>
              <a:rPr kumimoji="0" lang="en-US" sz="4000" b="1" i="1" u="none" strike="noStrike" cap="none" spc="0" normalizeH="0" baseline="30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10</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or higher, and the number of pseudo-particles used in the simulation depends on resolution, which should be effectively a sampling of phasespace.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fontAlgn="auto" latinLnBrk="0" hangingPunct="0">
              <a:lnSpc>
                <a:spcPct val="100000"/>
              </a:lnSpc>
              <a:spcBef>
                <a:spcPts val="2000"/>
              </a:spcBef>
              <a:spcAft>
                <a:spcPts val="0"/>
              </a:spcAft>
              <a:buClrTx/>
              <a:buSzTx/>
              <a:buFont typeface="Arial" panose="020B0604020202020204" pitchFamily="34" charset="0"/>
              <a:buChar char="•"/>
            </a:pPr>
            <a:r>
              <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The initial pseudo-particle weight can even vary with position or change dynamically. It means that some pseudo-particles can be larger than others.</a:t>
            </a:r>
            <a:endPar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endParaRPr>
          </a:p>
        </p:txBody>
      </p:sp>
      <p:graphicFrame>
        <p:nvGraphicFramePr>
          <p:cNvPr id="4" name="Object 3">
            <a:hlinkClick r:id="" action="ppaction://ole?verb="/>
          </p:cNvPr>
          <p:cNvGraphicFramePr>
            <a:graphicFrameLocks noChangeAspect="1"/>
          </p:cNvGraphicFramePr>
          <p:nvPr/>
        </p:nvGraphicFramePr>
        <p:xfrm>
          <a:off x="14516735" y="5528310"/>
          <a:ext cx="8063346" cy="2095200"/>
        </p:xfrm>
        <a:graphic>
          <a:graphicData uri="http://schemas.openxmlformats.org/presentationml/2006/ole">
            <mc:AlternateContent xmlns:mc="http://schemas.openxmlformats.org/markup-compatibility/2006">
              <mc:Choice xmlns:v="urn:schemas-microsoft-com:vml" Requires="v">
                <p:oleObj spid="_x0000_s4097" name="" r:id="rId1" imgW="1612900" imgH="419100" progId="Equation.KSEE3">
                  <p:embed/>
                </p:oleObj>
              </mc:Choice>
              <mc:Fallback>
                <p:oleObj name="" r:id="rId1" imgW="1612900" imgH="419100" progId="Equation.KSEE3">
                  <p:embed/>
                  <p:pic>
                    <p:nvPicPr>
                      <p:cNvPr id="0" name="Picture 4096"/>
                      <p:cNvPicPr/>
                      <p:nvPr/>
                    </p:nvPicPr>
                    <p:blipFill>
                      <a:blip r:embed="rId2"/>
                      <a:stretch>
                        <a:fillRect/>
                      </a:stretch>
                    </p:blipFill>
                    <p:spPr>
                      <a:xfrm>
                        <a:off x="14516735" y="5528310"/>
                        <a:ext cx="8063346" cy="2095200"/>
                      </a:xfrm>
                      <a:prstGeom prst="rect">
                        <a:avLst/>
                      </a:prstGeom>
                    </p:spPr>
                  </p:pic>
                </p:oleObj>
              </mc:Fallback>
            </mc:AlternateContent>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initiation</a:t>
            </a:r>
            <a:endParaRPr lang="en-US"/>
          </a:p>
        </p:txBody>
      </p:sp>
      <p:pic>
        <p:nvPicPr>
          <p:cNvPr id="3" name="Picture 2"/>
          <p:cNvPicPr>
            <a:picLocks noChangeAspect="1"/>
          </p:cNvPicPr>
          <p:nvPr/>
        </p:nvPicPr>
        <p:blipFill>
          <a:blip r:embed="rId1"/>
          <a:stretch>
            <a:fillRect/>
          </a:stretch>
        </p:blipFill>
        <p:spPr>
          <a:xfrm>
            <a:off x="1103630" y="3175000"/>
            <a:ext cx="18237200" cy="8066405"/>
          </a:xfrm>
          <a:prstGeom prst="rect">
            <a:avLst/>
          </a:prstGeom>
        </p:spPr>
      </p:pic>
      <p:cxnSp>
        <p:nvCxnSpPr>
          <p:cNvPr id="4" name="Straight Arrow Connector 3"/>
          <p:cNvCxnSpPr/>
          <p:nvPr/>
        </p:nvCxnSpPr>
        <p:spPr>
          <a:xfrm>
            <a:off x="3861435" y="8440420"/>
            <a:ext cx="2756535" cy="0"/>
          </a:xfrm>
          <a:prstGeom prst="straightConnector1">
            <a:avLst/>
          </a:prstGeom>
          <a:noFill/>
          <a:ln w="63500" cap="flat">
            <a:solidFill>
              <a:schemeClr val="tx1"/>
            </a:solidFill>
            <a:prstDash val="lgDash"/>
            <a:miter lim="400000"/>
            <a:headEnd type="arrow"/>
            <a:tailEnd type="arrow"/>
          </a:ln>
        </p:spPr>
        <p:style>
          <a:lnRef idx="0">
            <a:srgbClr val="FFFFFF"/>
          </a:lnRef>
          <a:fillRef idx="0">
            <a:srgbClr val="FFFFFF"/>
          </a:fillRef>
          <a:effectRef idx="0">
            <a:srgbClr val="FFFFFF"/>
          </a:effectRef>
          <a:fontRef idx="none"/>
        </p:style>
      </p:cxnSp>
      <p:graphicFrame>
        <p:nvGraphicFramePr>
          <p:cNvPr id="6" name="Object 5">
            <a:hlinkClick r:id="" action="ppaction://ole?verb="/>
          </p:cNvPr>
          <p:cNvGraphicFramePr>
            <a:graphicFrameLocks noChangeAspect="1"/>
          </p:cNvGraphicFramePr>
          <p:nvPr/>
        </p:nvGraphicFramePr>
        <p:xfrm>
          <a:off x="11919268" y="6756400"/>
          <a:ext cx="545465" cy="203200"/>
        </p:xfrm>
        <a:graphic>
          <a:graphicData uri="http://schemas.openxmlformats.org/presentationml/2006/ole">
            <mc:AlternateContent xmlns:mc="http://schemas.openxmlformats.org/markup-compatibility/2006">
              <mc:Choice xmlns:v="urn:schemas-microsoft-com:vml" Requires="v">
                <p:oleObj spid="_x0000_s1026" name="" r:id="rId2" imgW="545465" imgH="203200" progId="Equation.KSEE3">
                  <p:embed/>
                </p:oleObj>
              </mc:Choice>
              <mc:Fallback>
                <p:oleObj name="" r:id="rId2" imgW="545465" imgH="203200" progId="Equation.KSEE3">
                  <p:embed/>
                  <p:pic>
                    <p:nvPicPr>
                      <p:cNvPr id="0" name="Picture 1025"/>
                      <p:cNvPicPr/>
                      <p:nvPr/>
                    </p:nvPicPr>
                    <p:blipFill>
                      <a:blip r:embed="rId3"/>
                      <a:stretch>
                        <a:fillRect/>
                      </a:stretch>
                    </p:blipFill>
                    <p:spPr>
                      <a:xfrm>
                        <a:off x="11919268" y="6756400"/>
                        <a:ext cx="545465" cy="203200"/>
                      </a:xfrm>
                      <a:prstGeom prst="rect">
                        <a:avLst/>
                      </a:prstGeom>
                    </p:spPr>
                  </p:pic>
                </p:oleObj>
              </mc:Fallback>
            </mc:AlternateContent>
          </a:graphicData>
        </a:graphic>
      </p:graphicFrame>
      <p:graphicFrame>
        <p:nvGraphicFramePr>
          <p:cNvPr id="48" name="Object 47">
            <a:hlinkClick r:id="" action="ppaction://ole?verb="/>
          </p:cNvPr>
          <p:cNvGraphicFramePr>
            <a:graphicFrameLocks noChangeAspect="1"/>
          </p:cNvGraphicFramePr>
          <p:nvPr/>
        </p:nvGraphicFramePr>
        <p:xfrm>
          <a:off x="4411345" y="8440420"/>
          <a:ext cx="833120" cy="782320"/>
        </p:xfrm>
        <a:graphic>
          <a:graphicData uri="http://schemas.openxmlformats.org/presentationml/2006/ole">
            <mc:AlternateContent xmlns:mc="http://schemas.openxmlformats.org/markup-compatibility/2006">
              <mc:Choice xmlns:v="urn:schemas-microsoft-com:vml" Requires="v">
                <p:oleObj spid="_x0000_s49" name="" r:id="rId4" imgW="139700" imgH="165100" progId="Equation.KSEE3">
                  <p:embed/>
                </p:oleObj>
              </mc:Choice>
              <mc:Fallback>
                <p:oleObj name="" r:id="rId4" imgW="139700" imgH="165100" progId="Equation.KSEE3">
                  <p:embed/>
                  <p:pic>
                    <p:nvPicPr>
                      <p:cNvPr id="0" name="Picture 2048"/>
                      <p:cNvPicPr/>
                      <p:nvPr/>
                    </p:nvPicPr>
                    <p:blipFill>
                      <a:blip r:embed="rId5"/>
                      <a:stretch>
                        <a:fillRect/>
                      </a:stretch>
                    </p:blipFill>
                    <p:spPr>
                      <a:xfrm>
                        <a:off x="4411345" y="8440420"/>
                        <a:ext cx="833120" cy="782320"/>
                      </a:xfrm>
                      <a:prstGeom prst="rect">
                        <a:avLst/>
                      </a:prstGeom>
                    </p:spPr>
                  </p:pic>
                </p:oleObj>
              </mc:Fallback>
            </mc:AlternateContent>
          </a:graphicData>
        </a:graphic>
      </p:graphicFrame>
      <p:sp>
        <p:nvSpPr>
          <p:cNvPr id="34" name="Text Box 33"/>
          <p:cNvSpPr txBox="1"/>
          <p:nvPr/>
        </p:nvSpPr>
        <p:spPr>
          <a:xfrm>
            <a:off x="1739265" y="11453495"/>
            <a:ext cx="760666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width of the distribution is called </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TEMPERATURE</a:t>
            </a:r>
            <a:r>
              <a:rPr kumimoji="0" lang="en-US" sz="4800" b="0" i="0" baseline="0">
                <a:ln>
                  <a:noFill/>
                </a:ln>
                <a:solidFill>
                  <a:schemeClr val="bg1"/>
                </a:solidFill>
                <a:effectLst/>
                <a:uFillTx/>
                <a:latin typeface="Avenir Next Medium" charset="0"/>
                <a:ea typeface="Avenir Next Medium"/>
                <a:cs typeface="Avenir Next Medium"/>
                <a:sym typeface="Avenir Next Medium"/>
              </a:rPr>
              <a:t>.</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sp>
        <p:nvSpPr>
          <p:cNvPr id="7" name="Text Box 6"/>
          <p:cNvSpPr txBox="1"/>
          <p:nvPr/>
        </p:nvSpPr>
        <p:spPr>
          <a:xfrm>
            <a:off x="14945360" y="3545205"/>
            <a:ext cx="760666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averge kinetic energy of a particle is </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graphicFrame>
        <p:nvGraphicFramePr>
          <p:cNvPr id="8" name="Object 7">
            <a:hlinkClick r:id="" action="ppaction://ole?verb="/>
          </p:cNvPr>
          <p:cNvGraphicFramePr>
            <a:graphicFrameLocks noChangeAspect="1"/>
          </p:cNvGraphicFramePr>
          <p:nvPr/>
        </p:nvGraphicFramePr>
        <p:xfrm>
          <a:off x="18934113" y="4072255"/>
          <a:ext cx="2045335" cy="1865630"/>
        </p:xfrm>
        <a:graphic>
          <a:graphicData uri="http://schemas.openxmlformats.org/presentationml/2006/ole">
            <mc:AlternateContent xmlns:mc="http://schemas.openxmlformats.org/markup-compatibility/2006">
              <mc:Choice xmlns:v="urn:schemas-microsoft-com:vml" Requires="v">
                <p:oleObj spid="_x0000_s9" name="" r:id="rId6" imgW="342900" imgH="393700" progId="Equation.KSEE3">
                  <p:embed/>
                </p:oleObj>
              </mc:Choice>
              <mc:Fallback>
                <p:oleObj name="" r:id="rId6" imgW="342900" imgH="393700" progId="Equation.KSEE3">
                  <p:embed/>
                  <p:pic>
                    <p:nvPicPr>
                      <p:cNvPr id="0" name="Picture 2048"/>
                      <p:cNvPicPr/>
                      <p:nvPr/>
                    </p:nvPicPr>
                    <p:blipFill>
                      <a:blip r:embed="rId7"/>
                      <a:stretch>
                        <a:fillRect/>
                      </a:stretch>
                    </p:blipFill>
                    <p:spPr>
                      <a:xfrm>
                        <a:off x="18934113" y="4072255"/>
                        <a:ext cx="2045335" cy="1865630"/>
                      </a:xfrm>
                      <a:prstGeom prst="rect">
                        <a:avLst/>
                      </a:prstGeom>
                    </p:spPr>
                  </p:pic>
                </p:oleObj>
              </mc:Fallback>
            </mc:AlternateContent>
          </a:graphicData>
        </a:graphic>
      </p:graphicFrame>
      <p:sp>
        <p:nvSpPr>
          <p:cNvPr id="10" name="Text Box 9"/>
          <p:cNvSpPr txBox="1"/>
          <p:nvPr/>
        </p:nvSpPr>
        <p:spPr>
          <a:xfrm>
            <a:off x="12232005" y="11793220"/>
            <a:ext cx="1032002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The higher the temperature, the higher the particle energy.</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sp>
        <p:nvSpPr>
          <p:cNvPr id="11" name="Text Box 10"/>
          <p:cNvSpPr txBox="1"/>
          <p:nvPr/>
        </p:nvSpPr>
        <p:spPr>
          <a:xfrm>
            <a:off x="762000" y="4215765"/>
            <a:ext cx="478536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Maxwell velocity distribution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Implement a 1d-electrostatic plasma model</a:t>
            </a:r>
            <a:endParaRPr lang="en-US"/>
          </a:p>
        </p:txBody>
      </p:sp>
      <p:pic>
        <p:nvPicPr>
          <p:cNvPr id="3" name="Picture 2"/>
          <p:cNvPicPr>
            <a:picLocks noChangeAspect="1"/>
          </p:cNvPicPr>
          <p:nvPr/>
        </p:nvPicPr>
        <p:blipFill>
          <a:blip r:embed="rId1"/>
          <a:srcRect r="5132"/>
          <a:stretch>
            <a:fillRect/>
          </a:stretch>
        </p:blipFill>
        <p:spPr>
          <a:xfrm>
            <a:off x="8961120" y="3657600"/>
            <a:ext cx="15307310" cy="7258050"/>
          </a:xfrm>
          <a:prstGeom prst="rect">
            <a:avLst/>
          </a:prstGeom>
        </p:spPr>
      </p:pic>
      <p:sp>
        <p:nvSpPr>
          <p:cNvPr id="11" name="Text Placeholder 3"/>
          <p:cNvSpPr/>
          <p:nvPr/>
        </p:nvSpPr>
        <p:spPr>
          <a:xfrm>
            <a:off x="762000" y="3860800"/>
            <a:ext cx="8454390" cy="8585200"/>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3"/>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The fields are defined on a grid (Field Nodes). </a:t>
            </a:r>
            <a:r>
              <a:rPr lang="en-US" i="1">
                <a:solidFill>
                  <a:schemeClr val="bg1"/>
                </a:solidFill>
                <a:latin typeface="Arial" panose="020B0604020202020204" pitchFamily="34" charset="0"/>
                <a:cs typeface="Arial" panose="020B0604020202020204" pitchFamily="34" charset="0"/>
              </a:rPr>
              <a:t>x</a:t>
            </a:r>
            <a:r>
              <a:rPr lang="en-US" i="1" baseline="-25000">
                <a:solidFill>
                  <a:schemeClr val="bg1"/>
                </a:solidFill>
                <a:latin typeface="Arial" panose="020B0604020202020204" pitchFamily="34" charset="0"/>
                <a:cs typeface="Arial" panose="020B0604020202020204" pitchFamily="34" charset="0"/>
              </a:rPr>
              <a:t>i</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Particles move in a continous space. </a:t>
            </a:r>
            <a:r>
              <a:rPr lang="en-US" i="1">
                <a:solidFill>
                  <a:schemeClr val="bg1"/>
                </a:solidFill>
                <a:latin typeface="Arial" panose="020B0604020202020204" pitchFamily="34" charset="0"/>
                <a:cs typeface="Arial" panose="020B0604020202020204" pitchFamily="34" charset="0"/>
              </a:rPr>
              <a:t>x</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Particles interact with the grid though denisty </a:t>
            </a:r>
            <a:r>
              <a:rPr lang="en-US" i="1">
                <a:solidFill>
                  <a:schemeClr val="bg1"/>
                </a:solidFill>
                <a:latin typeface="Segoe UI" panose="020B0502040204020203" charset="0"/>
                <a:cs typeface="Segoe UI" panose="020B0502040204020203" charset="0"/>
              </a:rPr>
              <a:t>ρ</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Grid interacts with particles through potenital, </a:t>
            </a:r>
            <a:r>
              <a:rPr lang="en-US" i="1">
                <a:solidFill>
                  <a:schemeClr val="bg1"/>
                </a:solidFill>
                <a:latin typeface="Segoe UI" panose="020B0502040204020203" charset="0"/>
                <a:cs typeface="Segoe UI" panose="020B0502040204020203" charset="0"/>
              </a:rPr>
              <a:t>ρ</a:t>
            </a:r>
            <a:r>
              <a:rPr lang="en-US">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i="1">
                <a:solidFill>
                  <a:schemeClr val="bg1"/>
                </a:solidFill>
                <a:latin typeface="Arial" panose="020B0604020202020204" pitchFamily="34" charset="0"/>
                <a:cs typeface="Arial" panose="020B0604020202020204" pitchFamily="34" charset="0"/>
                <a:sym typeface="+mn-ea"/>
              </a:rPr>
              <a:t>E </a:t>
            </a:r>
            <a:r>
              <a:rPr lang="en-US">
                <a:latin typeface="Arial" panose="020B0604020202020204" pitchFamily="34" charset="0"/>
                <a:cs typeface="Arial" panose="020B0604020202020204" pitchFamily="34" charset="0"/>
              </a:rPr>
              <a:t>is defined on cell center/volume.</a:t>
            </a:r>
            <a:endParaRPr lang="en-US">
              <a:latin typeface="Arial" panose="020B0604020202020204" pitchFamily="34" charset="0"/>
              <a:cs typeface="Arial" panose="020B0604020202020204" pitchFamily="34" charset="0"/>
            </a:endParaRPr>
          </a:p>
        </p:txBody>
      </p:sp>
      <p:sp>
        <p:nvSpPr>
          <p:cNvPr id="6" name="Oval 5"/>
          <p:cNvSpPr/>
          <p:nvPr/>
        </p:nvSpPr>
        <p:spPr>
          <a:xfrm>
            <a:off x="14855825" y="8298180"/>
            <a:ext cx="720090" cy="720090"/>
          </a:xfrm>
          <a:prstGeom prst="ellipse">
            <a:avLst/>
          </a:prstGeom>
          <a:solidFill>
            <a:schemeClr val="tx1"/>
          </a:solidFill>
          <a:ln w="12700" cap="flat">
            <a:solidFill>
              <a:schemeClr val="tx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Text Box 6"/>
          <p:cNvSpPr txBox="1"/>
          <p:nvPr/>
        </p:nvSpPr>
        <p:spPr>
          <a:xfrm>
            <a:off x="13094335" y="4410393"/>
            <a:ext cx="11309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3"/>
                    <a:lumOff val="-14781"/>
                  </a:schemeClr>
                </a:solidFill>
                <a:effectLst/>
                <a:uFillTx/>
                <a:latin typeface="Segoe UI" panose="020B0502040204020203" charset="0"/>
                <a:ea typeface="Avenir Next Medium"/>
                <a:cs typeface="Segoe UI" panose="020B0502040204020203" charset="0"/>
                <a:sym typeface="Avenir Next Medium"/>
              </a:rPr>
              <a:t>ρ,</a:t>
            </a:r>
            <a:r>
              <a:rPr kumimoji="0" lang="en-US" sz="4800" b="1" i="1"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rPr>
              <a:t>Φ</a:t>
            </a:r>
            <a:endParaRPr kumimoji="0" lang="en-US" sz="4800" b="1" i="1"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8" name="Text Box 7"/>
          <p:cNvSpPr txBox="1"/>
          <p:nvPr/>
        </p:nvSpPr>
        <p:spPr>
          <a:xfrm>
            <a:off x="15003780" y="9017953"/>
            <a:ext cx="42481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2"/>
                    <a:lumOff val="-14780"/>
                  </a:schemeClr>
                </a:solidFill>
                <a:effectLst/>
                <a:uFillTx/>
                <a:latin typeface="Segoe UI" panose="020B0502040204020203" charset="0"/>
                <a:ea typeface="Avenir Next Medium"/>
                <a:cs typeface="Segoe UI" panose="020B0502040204020203" charset="0"/>
                <a:sym typeface="Avenir Next Medium"/>
              </a:rPr>
              <a:t>E</a:t>
            </a:r>
            <a:endParaRPr kumimoji="0" lang="en-US" sz="4800" b="1" i="1"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9" name="Text Box 8"/>
          <p:cNvSpPr txBox="1"/>
          <p:nvPr/>
        </p:nvSpPr>
        <p:spPr>
          <a:xfrm>
            <a:off x="16513810" y="3322638"/>
            <a:ext cx="11309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1" u="none" strike="noStrike" cap="none" spc="0" normalizeH="0" baseline="0">
                <a:ln>
                  <a:noFill/>
                </a:ln>
                <a:solidFill>
                  <a:schemeClr val="accent5">
                    <a:hueOff val="-234537"/>
                    <a:satOff val="-1092"/>
                    <a:lumOff val="-14780"/>
                  </a:schemeClr>
                </a:solidFill>
                <a:effectLst/>
                <a:uFillTx/>
                <a:latin typeface="Segoe UI" panose="020B0502040204020203" charset="0"/>
                <a:ea typeface="Avenir Next Medium"/>
                <a:cs typeface="Segoe UI" panose="020B0502040204020203" charset="0"/>
                <a:sym typeface="Avenir Next Medium"/>
              </a:rPr>
              <a:t>ρ,</a:t>
            </a:r>
            <a:r>
              <a:rPr kumimoji="0" lang="en-US" sz="4800" b="1" i="1"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Avenir Next Medium"/>
              </a:rPr>
              <a:t>Φ</a:t>
            </a:r>
            <a:endParaRPr kumimoji="0" lang="en-US" sz="4800" b="1" i="1"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4" name="Text Box 3"/>
          <p:cNvSpPr txBox="1"/>
          <p:nvPr/>
        </p:nvSpPr>
        <p:spPr>
          <a:xfrm>
            <a:off x="10260330" y="11665585"/>
            <a:ext cx="1335214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ln>
                  <a:noFill/>
                </a:ln>
                <a:solidFill>
                  <a:schemeClr val="tx1"/>
                </a:solidFill>
                <a:effectLst/>
                <a:uFillTx/>
                <a:latin typeface="Avenir Next Medium" charset="0"/>
                <a:ea typeface="Avenir Next Medium"/>
                <a:cs typeface="Avenir Next Medium"/>
                <a:sym typeface="Avenir Next Medium"/>
              </a:rPr>
              <a:t>Particle densities are assigned to nodes to solve for E-field.</a:t>
            </a:r>
            <a:endParaRPr kumimoji="0" lang="en-US" sz="4800" b="0" i="0" baseline="0">
              <a:ln>
                <a:noFill/>
              </a:ln>
              <a:solidFill>
                <a:schemeClr val="tx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sma etching"/>
          <p:cNvSpPr txBox="1"/>
          <p:nvPr>
            <p:ph type="title"/>
          </p:nvPr>
        </p:nvSpPr>
        <p:spPr>
          <a:prstGeom prst="rect">
            <a:avLst/>
          </a:prstGeom>
        </p:spPr>
        <p:txBody>
          <a:bodyPr/>
          <a:lstStyle>
            <a:lvl1pPr defTabSz="610870">
              <a:spcBef>
                <a:spcPts val="2800"/>
              </a:spcBef>
              <a:defRPr sz="6435" b="1">
                <a:latin typeface="Arial" panose="020B0604020202020204"/>
                <a:ea typeface="Arial" panose="020B0604020202020204"/>
                <a:cs typeface="Arial" panose="020B0604020202020204"/>
                <a:sym typeface="Arial" panose="020B0604020202020204"/>
              </a:defRPr>
            </a:lvl1pPr>
          </a:lstStyle>
          <a:p>
            <a:r>
              <a:rPr lang="en-US"/>
              <a:t>what is plasma?</a:t>
            </a:r>
            <a:endParaRPr lang="en-US"/>
          </a:p>
        </p:txBody>
      </p:sp>
      <p:sp>
        <p:nvSpPr>
          <p:cNvPr id="182" name="A non-reactive gas injected into reactor. RF power produces plasma – an ionized gas.…"/>
          <p:cNvSpPr txBox="1"/>
          <p:nvPr>
            <p:ph type="body" sz="half" idx="1"/>
          </p:nvPr>
        </p:nvSpPr>
        <p:spPr>
          <a:xfrm>
            <a:off x="762000" y="3174365"/>
            <a:ext cx="23220680" cy="9271635"/>
          </a:xfrm>
          <a:prstGeom prst="rect">
            <a:avLst/>
          </a:prstGeom>
        </p:spPr>
        <p:txBody>
          <a:bodyPr>
            <a:noAutofit/>
          </a:bodyPr>
          <a:lstStyle/>
          <a:p>
            <a:pPr marL="495300" indent="-495300" defTabSz="643890">
              <a:spcBef>
                <a:spcPts val="3000"/>
              </a:spcBef>
              <a:defRPr sz="3745"/>
            </a:pPr>
            <a:r>
              <a:rPr lang="en-US" sz="4400"/>
              <a:t>Plasma is called the fourth state of matter.</a:t>
            </a:r>
            <a:endParaRPr lang="en-US" sz="4400"/>
          </a:p>
          <a:p>
            <a:pPr marL="495300" indent="-495300" defTabSz="643890">
              <a:spcBef>
                <a:spcPts val="3000"/>
              </a:spcBef>
              <a:defRPr sz="3745"/>
            </a:pPr>
            <a:r>
              <a:rPr lang="en-US" sz="4400"/>
              <a:t>Plasma is a collectoin of positive and negative charged species and exhibits neutral as a whole. The electro-magnetic interaction dominates a plasma.</a:t>
            </a:r>
            <a:endParaRPr lang="en-US" sz="4400"/>
          </a:p>
          <a:p>
            <a:pPr marL="495300" indent="-495300" defTabSz="643890">
              <a:spcBef>
                <a:spcPts val="3000"/>
              </a:spcBef>
              <a:defRPr sz="3745"/>
            </a:pPr>
            <a:r>
              <a:rPr lang="en-US" sz="4400"/>
              <a:t>Plasma contains:</a:t>
            </a:r>
            <a:endParaRPr lang="en-US" sz="4400"/>
          </a:p>
          <a:p>
            <a:pPr marL="952500" lvl="1" indent="-495300" defTabSz="643890">
              <a:spcBef>
                <a:spcPts val="3000"/>
              </a:spcBef>
              <a:defRPr sz="3745"/>
            </a:pPr>
            <a:r>
              <a:rPr lang="en-US" sz="4400">
                <a:solidFill>
                  <a:schemeClr val="accent1"/>
                </a:solidFill>
                <a:effectLst/>
              </a:rPr>
              <a:t>Electrons</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Positive/Negative ions</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Radicals/Excited</a:t>
            </a:r>
            <a:endParaRPr lang="en-US" sz="4400">
              <a:solidFill>
                <a:schemeClr val="accent1"/>
              </a:solidFill>
              <a:effectLst/>
            </a:endParaRPr>
          </a:p>
          <a:p>
            <a:pPr marL="952500" lvl="1" indent="-495300" defTabSz="643890">
              <a:spcBef>
                <a:spcPts val="3000"/>
              </a:spcBef>
              <a:defRPr sz="3745"/>
            </a:pPr>
            <a:r>
              <a:rPr lang="en-US" sz="4400">
                <a:solidFill>
                  <a:schemeClr val="accent1"/>
                </a:solidFill>
                <a:effectLst/>
              </a:rPr>
              <a:t>Stable species</a:t>
            </a:r>
            <a:endParaRPr lang="en-US" sz="4400">
              <a:solidFill>
                <a:schemeClr val="accent1"/>
              </a:solidFill>
              <a:effectLst/>
            </a:endParaRPr>
          </a:p>
        </p:txBody>
      </p:sp>
      <p:sp>
        <p:nvSpPr>
          <p:cNvPr id="185" name="Slide Number"/>
          <p:cNvSpPr txBox="1"/>
          <p:nvPr>
            <p:ph type="sldNum" sz="quarter" idx="2"/>
          </p:nvPr>
        </p:nvSpPr>
        <p:spPr>
          <a:xfrm>
            <a:off x="23279099" y="609600"/>
            <a:ext cx="333749" cy="635000"/>
          </a:xfrm>
          <a:prstGeom prst="rect">
            <a:avLst/>
          </a:prstGeom>
        </p:spPr>
        <p:txBody>
          <a:bodyPr/>
          <a:lstStyle/>
          <a:p>
            <a:fld id="{86CB4B4D-7CA3-9044-876B-883B54F8677D}" type="slidenum">
              <a:rPr/>
            </a:fld>
            <a:endParaRPr/>
          </a:p>
        </p:txBody>
      </p:sp>
      <p:pic>
        <p:nvPicPr>
          <p:cNvPr id="2" name="Picture 1"/>
          <p:cNvPicPr>
            <a:picLocks noChangeAspect="1"/>
          </p:cNvPicPr>
          <p:nvPr/>
        </p:nvPicPr>
        <p:blipFill>
          <a:blip r:embed="rId1"/>
          <a:stretch>
            <a:fillRect/>
          </a:stretch>
        </p:blipFill>
        <p:spPr>
          <a:xfrm>
            <a:off x="7868285" y="6830060"/>
            <a:ext cx="16115030" cy="523938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field solver</a:t>
            </a:r>
            <a:endParaRPr lang="en-US"/>
          </a:p>
        </p:txBody>
      </p:sp>
      <p:pic>
        <p:nvPicPr>
          <p:cNvPr id="4" name="Picture 3"/>
          <p:cNvPicPr>
            <a:picLocks noChangeAspect="1"/>
          </p:cNvPicPr>
          <p:nvPr/>
        </p:nvPicPr>
        <p:blipFill>
          <a:blip r:embed="rId1"/>
          <a:stretch>
            <a:fillRect/>
          </a:stretch>
        </p:blipFill>
        <p:spPr>
          <a:xfrm>
            <a:off x="16887825" y="1231900"/>
            <a:ext cx="3571426" cy="1943100"/>
          </a:xfrm>
          <a:prstGeom prst="rect">
            <a:avLst/>
          </a:prstGeom>
        </p:spPr>
      </p:pic>
      <p:pic>
        <p:nvPicPr>
          <p:cNvPr id="3" name="Picture 2"/>
          <p:cNvPicPr>
            <a:picLocks noChangeAspect="1"/>
          </p:cNvPicPr>
          <p:nvPr/>
        </p:nvPicPr>
        <p:blipFill>
          <a:blip r:embed="rId2"/>
          <a:stretch>
            <a:fillRect/>
          </a:stretch>
        </p:blipFill>
        <p:spPr>
          <a:xfrm>
            <a:off x="11022330" y="3175000"/>
            <a:ext cx="6981190" cy="5907405"/>
          </a:xfrm>
          <a:prstGeom prst="rect">
            <a:avLst/>
          </a:prstGeom>
        </p:spPr>
      </p:pic>
      <p:graphicFrame>
        <p:nvGraphicFramePr>
          <p:cNvPr id="5" name="Object 4">
            <a:hlinkClick r:id="" action="ppaction://ole?verb="/>
          </p:cNvPr>
          <p:cNvGraphicFramePr>
            <a:graphicFrameLocks noChangeAspect="1"/>
          </p:cNvGraphicFramePr>
          <p:nvPr/>
        </p:nvGraphicFramePr>
        <p:xfrm>
          <a:off x="17871758" y="4146550"/>
          <a:ext cx="5750160" cy="2666520"/>
        </p:xfrm>
        <a:graphic>
          <a:graphicData uri="http://schemas.openxmlformats.org/presentationml/2006/ole">
            <mc:AlternateContent xmlns:mc="http://schemas.openxmlformats.org/markup-compatibility/2006">
              <mc:Choice xmlns:v="urn:schemas-microsoft-com:vml" Requires="v">
                <p:oleObj spid="_x0000_s2049" name="" r:id="rId3" imgW="1917065" imgH="889000" progId="Equation.KSEE3">
                  <p:embed/>
                </p:oleObj>
              </mc:Choice>
              <mc:Fallback>
                <p:oleObj name="" r:id="rId3" imgW="1917065" imgH="889000" progId="Equation.KSEE3">
                  <p:embed/>
                  <p:pic>
                    <p:nvPicPr>
                      <p:cNvPr id="0" name="Picture 2048"/>
                      <p:cNvPicPr/>
                      <p:nvPr/>
                    </p:nvPicPr>
                    <p:blipFill>
                      <a:blip r:embed="rId4"/>
                      <a:stretch>
                        <a:fillRect/>
                      </a:stretch>
                    </p:blipFill>
                    <p:spPr>
                      <a:xfrm>
                        <a:off x="17871758" y="4146550"/>
                        <a:ext cx="5750160" cy="2666520"/>
                      </a:xfrm>
                      <a:prstGeom prst="rect">
                        <a:avLst/>
                      </a:prstGeom>
                    </p:spPr>
                  </p:pic>
                </p:oleObj>
              </mc:Fallback>
            </mc:AlternateContent>
          </a:graphicData>
        </a:graphic>
      </p:graphicFrame>
      <p:sp>
        <p:nvSpPr>
          <p:cNvPr id="11" name="Text Placeholder 3"/>
          <p:cNvSpPr/>
          <p:nvPr/>
        </p:nvSpPr>
        <p:spPr>
          <a:xfrm>
            <a:off x="762000" y="3348355"/>
            <a:ext cx="9843770" cy="9097645"/>
          </a:xfrm>
          <a:prstGeom prst="rect">
            <a:avLst/>
          </a:prstGeom>
        </p:spPr>
        <p:txBody>
          <a:bodyPr/>
          <a:lstStyle>
            <a:lvl1pPr marL="63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42"/>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42"/>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42"/>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42"/>
                </a:schemeClr>
              </a:buClr>
              <a:buSzPct val="105000"/>
              <a:buFont typeface="Avenir Next"/>
              <a:buChar char="‣"/>
              <a:defRPr sz="4800" b="0" i="0" u="none" strike="noStrike" cap="none" spc="0" baseline="0">
                <a:solidFill>
                  <a:srgbClr val="838787"/>
                </a:solidFill>
                <a:uFillTx/>
                <a:latin typeface="Avenir Next Medium"/>
                <a:ea typeface="Avenir Next Medium"/>
                <a:cs typeface="Avenir Next Medium"/>
                <a:sym typeface="Avenir Next Medium"/>
              </a:defRPr>
            </a:lvl9pPr>
          </a:lstStyle>
          <a:p>
            <a:pPr eaLnBrk="1">
              <a:lnSpc>
                <a:spcPct val="100000"/>
              </a:lnSpc>
              <a:spcBef>
                <a:spcPts val="1500"/>
              </a:spcBef>
            </a:pPr>
            <a:r>
              <a:rPr lang="en-US">
                <a:latin typeface="Arial" panose="020B0604020202020204" pitchFamily="34" charset="0"/>
                <a:cs typeface="Arial" panose="020B0604020202020204" pitchFamily="34" charset="0"/>
              </a:rPr>
              <a:t>Locate the cell which a particle belongs to.</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Charged particles contribute its charge dnesity to both the boundary nodes.</a:t>
            </a:r>
            <a:endParaRPr lang="en-US">
              <a:latin typeface="Arial" panose="020B0604020202020204" pitchFamily="34" charset="0"/>
              <a:cs typeface="Arial" panose="020B0604020202020204" pitchFamily="34" charset="0"/>
            </a:endParaRPr>
          </a:p>
          <a:p>
            <a:pPr eaLnBrk="1">
              <a:lnSpc>
                <a:spcPct val="100000"/>
              </a:lnSpc>
              <a:spcBef>
                <a:spcPts val="1500"/>
              </a:spcBef>
            </a:pPr>
            <a:r>
              <a:rPr lang="en-US">
                <a:latin typeface="Arial" panose="020B0604020202020204" pitchFamily="34" charset="0"/>
                <a:cs typeface="Arial" panose="020B0604020202020204" pitchFamily="34" charset="0"/>
              </a:rPr>
              <a:t>Weight factor is determined by the relative location of the charged particle.</a:t>
            </a:r>
            <a:endParaRPr lang="en-US">
              <a:latin typeface="Arial" panose="020B0604020202020204" pitchFamily="34" charset="0"/>
              <a:cs typeface="Arial" panose="020B0604020202020204" pitchFamily="34" charset="0"/>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1d possion solver</a:t>
            </a:r>
            <a:br>
              <a:rPr lang="en-US"/>
            </a:br>
            <a:endParaRPr lang="en-US"/>
          </a:p>
        </p:txBody>
      </p:sp>
      <p:pic>
        <p:nvPicPr>
          <p:cNvPr id="6" name="Picture 5"/>
          <p:cNvPicPr>
            <a:picLocks noChangeAspect="1"/>
          </p:cNvPicPr>
          <p:nvPr/>
        </p:nvPicPr>
        <p:blipFill>
          <a:blip r:embed="rId1"/>
          <a:stretch>
            <a:fillRect/>
          </a:stretch>
        </p:blipFill>
        <p:spPr>
          <a:xfrm>
            <a:off x="1067435" y="3409950"/>
            <a:ext cx="3479165" cy="2587625"/>
          </a:xfrm>
          <a:prstGeom prst="rect">
            <a:avLst/>
          </a:prstGeom>
        </p:spPr>
      </p:pic>
      <p:pic>
        <p:nvPicPr>
          <p:cNvPr id="7" name="Picture 6"/>
          <p:cNvPicPr>
            <a:picLocks noChangeAspect="1"/>
          </p:cNvPicPr>
          <p:nvPr/>
        </p:nvPicPr>
        <p:blipFill>
          <a:blip r:embed="rId2"/>
          <a:stretch>
            <a:fillRect/>
          </a:stretch>
        </p:blipFill>
        <p:spPr>
          <a:xfrm>
            <a:off x="4546600" y="3856355"/>
            <a:ext cx="6386830" cy="1865630"/>
          </a:xfrm>
          <a:prstGeom prst="rect">
            <a:avLst/>
          </a:prstGeom>
        </p:spPr>
      </p:pic>
      <p:pic>
        <p:nvPicPr>
          <p:cNvPr id="8" name="Picture 7"/>
          <p:cNvPicPr>
            <a:picLocks noChangeAspect="1"/>
          </p:cNvPicPr>
          <p:nvPr/>
        </p:nvPicPr>
        <p:blipFill>
          <a:blip r:embed="rId3"/>
          <a:stretch>
            <a:fillRect/>
          </a:stretch>
        </p:blipFill>
        <p:spPr>
          <a:xfrm>
            <a:off x="1320800" y="6403340"/>
            <a:ext cx="8168005" cy="6894830"/>
          </a:xfrm>
          <a:prstGeom prst="rect">
            <a:avLst/>
          </a:prstGeom>
        </p:spPr>
      </p:pic>
      <p:pic>
        <p:nvPicPr>
          <p:cNvPr id="9" name="Picture 8"/>
          <p:cNvPicPr>
            <a:picLocks noChangeAspect="1"/>
          </p:cNvPicPr>
          <p:nvPr/>
        </p:nvPicPr>
        <p:blipFill>
          <a:blip r:embed="rId4"/>
          <a:stretch>
            <a:fillRect/>
          </a:stretch>
        </p:blipFill>
        <p:spPr>
          <a:xfrm>
            <a:off x="11111230" y="5259070"/>
            <a:ext cx="12510770" cy="7325995"/>
          </a:xfrm>
          <a:prstGeom prst="rect">
            <a:avLst/>
          </a:prstGeom>
        </p:spPr>
      </p:pic>
      <p:cxnSp>
        <p:nvCxnSpPr>
          <p:cNvPr id="10" name="Straight Connector 9"/>
          <p:cNvCxnSpPr/>
          <p:nvPr/>
        </p:nvCxnSpPr>
        <p:spPr>
          <a:xfrm>
            <a:off x="4546600" y="4860925"/>
            <a:ext cx="6386830" cy="0"/>
          </a:xfrm>
          <a:prstGeom prst="line">
            <a:avLst/>
          </a:prstGeom>
          <a:noFill/>
          <a:ln w="25400" cap="flat">
            <a:solidFill>
              <a:schemeClr val="accent1"/>
            </a:solidFill>
            <a:prstDash val="solid"/>
            <a:miter lim="400000"/>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pusher - Regular vs leapfrog</a:t>
            </a:r>
            <a:endParaRPr lang="en-US"/>
          </a:p>
        </p:txBody>
      </p:sp>
      <p:graphicFrame>
        <p:nvGraphicFramePr>
          <p:cNvPr id="3" name="Object 2">
            <a:hlinkClick r:id="" action="ppaction://ole?verb="/>
          </p:cNvPr>
          <p:cNvGraphicFramePr>
            <a:graphicFrameLocks noChangeAspect="1"/>
          </p:cNvGraphicFramePr>
          <p:nvPr/>
        </p:nvGraphicFramePr>
        <p:xfrm>
          <a:off x="1225550" y="4565015"/>
          <a:ext cx="7329170" cy="2777490"/>
        </p:xfrm>
        <a:graphic>
          <a:graphicData uri="http://schemas.openxmlformats.org/presentationml/2006/ole">
            <mc:AlternateContent xmlns:mc="http://schemas.openxmlformats.org/markup-compatibility/2006">
              <mc:Choice xmlns:v="urn:schemas-microsoft-com:vml" Requires="v">
                <p:oleObj spid="_x0000_s3073" name="" r:id="rId1" imgW="1206500" imgH="457200" progId="Equation.KSEE3">
                  <p:embed/>
                </p:oleObj>
              </mc:Choice>
              <mc:Fallback>
                <p:oleObj name="" r:id="rId1" imgW="1206500" imgH="457200" progId="Equation.KSEE3">
                  <p:embed/>
                  <p:pic>
                    <p:nvPicPr>
                      <p:cNvPr id="0" name="Picture 3072"/>
                      <p:cNvPicPr/>
                      <p:nvPr/>
                    </p:nvPicPr>
                    <p:blipFill>
                      <a:blip r:embed="rId2"/>
                      <a:stretch>
                        <a:fillRect/>
                      </a:stretch>
                    </p:blipFill>
                    <p:spPr>
                      <a:xfrm>
                        <a:off x="1225550" y="4565015"/>
                        <a:ext cx="7329170" cy="2777490"/>
                      </a:xfrm>
                      <a:prstGeom prst="rect">
                        <a:avLst/>
                      </a:prstGeom>
                    </p:spPr>
                  </p:pic>
                </p:oleObj>
              </mc:Fallback>
            </mc:AlternateContent>
          </a:graphicData>
        </a:graphic>
      </p:graphicFrame>
      <p:sp>
        <p:nvSpPr>
          <p:cNvPr id="4" name="Text Box 3"/>
          <p:cNvSpPr txBox="1"/>
          <p:nvPr/>
        </p:nvSpPr>
        <p:spPr>
          <a:xfrm>
            <a:off x="2840990" y="3325495"/>
            <a:ext cx="4098925"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Regular Move</a:t>
            </a:r>
            <a:endPar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endParaRPr>
          </a:p>
        </p:txBody>
      </p:sp>
      <p:sp>
        <p:nvSpPr>
          <p:cNvPr id="5" name="Text Box 4"/>
          <p:cNvSpPr txBox="1"/>
          <p:nvPr/>
        </p:nvSpPr>
        <p:spPr>
          <a:xfrm>
            <a:off x="15570835" y="3325495"/>
            <a:ext cx="4436745"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Leapfrog Move</a:t>
            </a:r>
            <a:endParaRPr kumimoji="0" lang="en-US" sz="4800" b="1" i="0" u="none" strike="noStrike" cap="none" spc="0" normalizeH="0" baseline="0">
              <a:ln>
                <a:noFill/>
              </a:ln>
              <a:solidFill>
                <a:schemeClr val="accent5">
                  <a:hueOff val="-234537"/>
                  <a:satOff val="-1091"/>
                  <a:lumOff val="-14779"/>
                </a:schemeClr>
              </a:solidFill>
              <a:effectLst/>
              <a:uFillTx/>
              <a:latin typeface="Arial" panose="020B0604020202020204" pitchFamily="34" charset="0"/>
              <a:ea typeface="Avenir Next Medium"/>
              <a:cs typeface="Arial" panose="020B0604020202020204" pitchFamily="34" charset="0"/>
              <a:sym typeface="+mn-ea"/>
            </a:endParaRPr>
          </a:p>
        </p:txBody>
      </p:sp>
      <p:graphicFrame>
        <p:nvGraphicFramePr>
          <p:cNvPr id="7" name="Object 6">
            <a:hlinkClick r:id="" action="ppaction://ole?verb="/>
          </p:cNvPr>
          <p:cNvGraphicFramePr>
            <a:graphicFrameLocks noChangeAspect="1"/>
          </p:cNvGraphicFramePr>
          <p:nvPr/>
        </p:nvGraphicFramePr>
        <p:xfrm>
          <a:off x="13391198" y="4422140"/>
          <a:ext cx="8795385" cy="2777490"/>
        </p:xfrm>
        <a:graphic>
          <a:graphicData uri="http://schemas.openxmlformats.org/presentationml/2006/ole">
            <mc:AlternateContent xmlns:mc="http://schemas.openxmlformats.org/markup-compatibility/2006">
              <mc:Choice xmlns:v="urn:schemas-microsoft-com:vml" Requires="v">
                <p:oleObj spid="_x0000_s8" name="" r:id="rId3" imgW="1447800" imgH="457200" progId="Equation.KSEE3">
                  <p:embed/>
                </p:oleObj>
              </mc:Choice>
              <mc:Fallback>
                <p:oleObj name="" r:id="rId3" imgW="1447800" imgH="457200" progId="Equation.KSEE3">
                  <p:embed/>
                  <p:pic>
                    <p:nvPicPr>
                      <p:cNvPr id="0" name="Picture 3072"/>
                      <p:cNvPicPr/>
                      <p:nvPr/>
                    </p:nvPicPr>
                    <p:blipFill>
                      <a:blip r:embed="rId4"/>
                      <a:stretch>
                        <a:fillRect/>
                      </a:stretch>
                    </p:blipFill>
                    <p:spPr>
                      <a:xfrm>
                        <a:off x="13391198" y="4422140"/>
                        <a:ext cx="8795385" cy="2777490"/>
                      </a:xfrm>
                      <a:prstGeom prst="rect">
                        <a:avLst/>
                      </a:prstGeom>
                    </p:spPr>
                  </p:pic>
                </p:oleObj>
              </mc:Fallback>
            </mc:AlternateContent>
          </a:graphicData>
        </a:graphic>
      </p:graphicFrame>
      <p:pic>
        <p:nvPicPr>
          <p:cNvPr id="9" name="Picture 8"/>
          <p:cNvPicPr>
            <a:picLocks noChangeAspect="1"/>
          </p:cNvPicPr>
          <p:nvPr/>
        </p:nvPicPr>
        <p:blipFill>
          <a:blip r:embed="rId5"/>
          <a:stretch>
            <a:fillRect/>
          </a:stretch>
        </p:blipFill>
        <p:spPr>
          <a:xfrm>
            <a:off x="14540865" y="7560945"/>
            <a:ext cx="8067675" cy="46672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forward differening</a:t>
            </a:r>
            <a:endParaRPr lang="en-US"/>
          </a:p>
        </p:txBody>
      </p:sp>
      <p:pic>
        <p:nvPicPr>
          <p:cNvPr id="3" name="Picture 2"/>
          <p:cNvPicPr>
            <a:picLocks noChangeAspect="1"/>
          </p:cNvPicPr>
          <p:nvPr/>
        </p:nvPicPr>
        <p:blipFill>
          <a:blip r:embed="rId1"/>
          <a:stretch>
            <a:fillRect/>
          </a:stretch>
        </p:blipFill>
        <p:spPr>
          <a:xfrm>
            <a:off x="1097280" y="3383280"/>
            <a:ext cx="8763149" cy="8153400"/>
          </a:xfrm>
          <a:prstGeom prst="rect">
            <a:avLst/>
          </a:prstGeom>
        </p:spPr>
      </p:pic>
      <p:pic>
        <p:nvPicPr>
          <p:cNvPr id="4" name="Picture 3"/>
          <p:cNvPicPr>
            <a:picLocks noChangeAspect="1"/>
          </p:cNvPicPr>
          <p:nvPr/>
        </p:nvPicPr>
        <p:blipFill>
          <a:blip r:embed="rId2"/>
          <a:stretch>
            <a:fillRect/>
          </a:stretch>
        </p:blipFill>
        <p:spPr>
          <a:xfrm>
            <a:off x="12801600" y="3383280"/>
            <a:ext cx="8763000" cy="8153400"/>
          </a:xfrm>
          <a:prstGeom prst="rect">
            <a:avLst/>
          </a:prstGeom>
        </p:spPr>
      </p:pic>
      <p:sp>
        <p:nvSpPr>
          <p:cNvPr id="7" name="Text Box 6"/>
          <p:cNvSpPr txBox="1"/>
          <p:nvPr/>
        </p:nvSpPr>
        <p:spPr>
          <a:xfrm>
            <a:off x="761365" y="11665585"/>
            <a:ext cx="228511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ln>
                  <a:noFill/>
                </a:ln>
                <a:solidFill>
                  <a:schemeClr val="tx1"/>
                </a:solidFill>
                <a:effectLst/>
                <a:uFillTx/>
                <a:latin typeface="Avenir Next Medium" charset="0"/>
                <a:ea typeface="Avenir Next Medium"/>
                <a:cs typeface="Avenir Next Medium"/>
                <a:sym typeface="Avenir Next Medium"/>
              </a:rPr>
              <a:t>The forward differencing method resuls in accumulative error in time.</a:t>
            </a:r>
            <a:endParaRPr kumimoji="0" lang="en-US" sz="4800" b="0" i="0" baseline="0">
              <a:ln>
                <a:noFill/>
              </a:ln>
              <a:solidFill>
                <a:schemeClr val="tx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leapfrog method</a:t>
            </a:r>
            <a:endParaRPr lang="en-US"/>
          </a:p>
        </p:txBody>
      </p:sp>
      <p:pic>
        <p:nvPicPr>
          <p:cNvPr id="3" name="Picture 2"/>
          <p:cNvPicPr>
            <a:picLocks noChangeAspect="1"/>
          </p:cNvPicPr>
          <p:nvPr/>
        </p:nvPicPr>
        <p:blipFill>
          <a:blip r:embed="rId1"/>
          <a:stretch>
            <a:fillRect/>
          </a:stretch>
        </p:blipFill>
        <p:spPr>
          <a:xfrm>
            <a:off x="1097280" y="3383280"/>
            <a:ext cx="8778240" cy="8153400"/>
          </a:xfrm>
          <a:prstGeom prst="rect">
            <a:avLst/>
          </a:prstGeom>
        </p:spPr>
      </p:pic>
      <p:pic>
        <p:nvPicPr>
          <p:cNvPr id="4" name="Picture 3"/>
          <p:cNvPicPr>
            <a:picLocks noChangeAspect="1"/>
          </p:cNvPicPr>
          <p:nvPr/>
        </p:nvPicPr>
        <p:blipFill>
          <a:blip r:embed="rId2"/>
          <a:stretch>
            <a:fillRect/>
          </a:stretch>
        </p:blipFill>
        <p:spPr>
          <a:xfrm>
            <a:off x="12801600" y="3383280"/>
            <a:ext cx="8808720" cy="8153400"/>
          </a:xfrm>
          <a:prstGeom prst="rect">
            <a:avLst/>
          </a:prstGeom>
        </p:spPr>
      </p:pic>
      <p:sp>
        <p:nvSpPr>
          <p:cNvPr id="7" name="Text Box 6"/>
          <p:cNvSpPr txBox="1"/>
          <p:nvPr/>
        </p:nvSpPr>
        <p:spPr>
          <a:xfrm>
            <a:off x="761365" y="11665585"/>
            <a:ext cx="2285111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ln>
                  <a:noFill/>
                </a:ln>
                <a:solidFill>
                  <a:schemeClr val="tx1"/>
                </a:solidFill>
                <a:effectLst/>
                <a:uFillTx/>
                <a:latin typeface="Avenir Next Medium" charset="0"/>
                <a:ea typeface="Avenir Next Medium"/>
                <a:cs typeface="Avenir Next Medium"/>
                <a:sym typeface="Avenir Next Medium"/>
              </a:rPr>
              <a:t>The leapfrog method will give stable results.</a:t>
            </a:r>
            <a:endParaRPr kumimoji="0" lang="en-US" sz="4800" b="0" i="0" baseline="0">
              <a:ln>
                <a:noFill/>
              </a:ln>
              <a:solidFill>
                <a:schemeClr val="tx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leapfrog move</a:t>
            </a:r>
            <a:endParaRPr lang="en-US"/>
          </a:p>
        </p:txBody>
      </p:sp>
      <p:graphicFrame>
        <p:nvGraphicFramePr>
          <p:cNvPr id="7" name="Object 6">
            <a:hlinkClick r:id="" action="ppaction://ole?verb="/>
          </p:cNvPr>
          <p:cNvGraphicFramePr>
            <a:graphicFrameLocks noChangeAspect="1"/>
          </p:cNvGraphicFramePr>
          <p:nvPr/>
        </p:nvGraphicFramePr>
        <p:xfrm>
          <a:off x="868363" y="3288665"/>
          <a:ext cx="7239000" cy="2286000"/>
        </p:xfrm>
        <a:graphic>
          <a:graphicData uri="http://schemas.openxmlformats.org/presentationml/2006/ole">
            <mc:AlternateContent xmlns:mc="http://schemas.openxmlformats.org/markup-compatibility/2006">
              <mc:Choice xmlns:v="urn:schemas-microsoft-com:vml" Requires="v">
                <p:oleObj spid="_x0000_s8" name="" r:id="rId1" imgW="1447800" imgH="457200" progId="Equation.KSEE3">
                  <p:embed/>
                </p:oleObj>
              </mc:Choice>
              <mc:Fallback>
                <p:oleObj name="" r:id="rId1" imgW="1447800" imgH="457200" progId="Equation.KSEE3">
                  <p:embed/>
                  <p:pic>
                    <p:nvPicPr>
                      <p:cNvPr id="0" name="Picture 3072"/>
                      <p:cNvPicPr/>
                      <p:nvPr/>
                    </p:nvPicPr>
                    <p:blipFill>
                      <a:blip r:embed="rId2"/>
                      <a:stretch>
                        <a:fillRect/>
                      </a:stretch>
                    </p:blipFill>
                    <p:spPr>
                      <a:xfrm>
                        <a:off x="868363" y="3288665"/>
                        <a:ext cx="7239000" cy="2286000"/>
                      </a:xfrm>
                      <a:prstGeom prst="rect">
                        <a:avLst/>
                      </a:prstGeom>
                    </p:spPr>
                  </p:pic>
                </p:oleObj>
              </mc:Fallback>
            </mc:AlternateContent>
          </a:graphicData>
        </a:graphic>
      </p:graphicFrame>
      <p:graphicFrame>
        <p:nvGraphicFramePr>
          <p:cNvPr id="5" name="Object 4">
            <a:hlinkClick r:id="" action="ppaction://ole?verb="/>
          </p:cNvPr>
          <p:cNvGraphicFramePr>
            <a:graphicFrameLocks noChangeAspect="1"/>
          </p:cNvGraphicFramePr>
          <p:nvPr/>
        </p:nvGraphicFramePr>
        <p:xfrm>
          <a:off x="3083243" y="7861618"/>
          <a:ext cx="7554730" cy="5205600"/>
        </p:xfrm>
        <a:graphic>
          <a:graphicData uri="http://schemas.openxmlformats.org/presentationml/2006/ole">
            <mc:AlternateContent xmlns:mc="http://schemas.openxmlformats.org/markup-compatibility/2006">
              <mc:Choice xmlns:v="urn:schemas-microsoft-com:vml" Requires="v">
                <p:oleObj spid="_x0000_s6" name="" r:id="rId3" imgW="1511300" imgH="1041400" progId="Equation.KSEE3">
                  <p:embed/>
                </p:oleObj>
              </mc:Choice>
              <mc:Fallback>
                <p:oleObj name="" r:id="rId3" imgW="1511300" imgH="1041400" progId="Equation.KSEE3">
                  <p:embed/>
                  <p:pic>
                    <p:nvPicPr>
                      <p:cNvPr id="0" name="Picture 3072"/>
                      <p:cNvPicPr/>
                      <p:nvPr/>
                    </p:nvPicPr>
                    <p:blipFill>
                      <a:blip r:embed="rId4"/>
                      <a:stretch>
                        <a:fillRect/>
                      </a:stretch>
                    </p:blipFill>
                    <p:spPr>
                      <a:xfrm>
                        <a:off x="3083243" y="7861618"/>
                        <a:ext cx="7554730" cy="5205600"/>
                      </a:xfrm>
                      <a:prstGeom prst="rect">
                        <a:avLst/>
                      </a:prstGeom>
                    </p:spPr>
                  </p:pic>
                </p:oleObj>
              </mc:Fallback>
            </mc:AlternateContent>
          </a:graphicData>
        </a:graphic>
      </p:graphicFrame>
      <p:cxnSp>
        <p:nvCxnSpPr>
          <p:cNvPr id="9" name="Straight Arrow Connector 8"/>
          <p:cNvCxnSpPr>
            <a:stCxn id="7" idx="2"/>
            <a:endCxn id="5" idx="0"/>
          </p:cNvCxnSpPr>
          <p:nvPr/>
        </p:nvCxnSpPr>
        <p:spPr>
          <a:xfrm>
            <a:off x="4488180" y="5574665"/>
            <a:ext cx="2372360" cy="2287270"/>
          </a:xfrm>
          <a:prstGeom prst="straightConnector1">
            <a:avLst/>
          </a:prstGeom>
          <a:noFill/>
          <a:ln w="152400" cap="flat">
            <a:solidFill>
              <a:schemeClr val="accent3"/>
            </a:solidFill>
            <a:prstDash val="solid"/>
            <a:miter lim="400000"/>
            <a:headEnd type="none"/>
            <a:tailEnd type="triangle" w="med" len="med"/>
          </a:ln>
        </p:spPr>
        <p:style>
          <a:lnRef idx="0">
            <a:srgbClr val="FFFFFF"/>
          </a:lnRef>
          <a:fillRef idx="0">
            <a:srgbClr val="FFFFFF"/>
          </a:fillRef>
          <a:effectRef idx="0">
            <a:srgbClr val="FFFFFF"/>
          </a:effectRef>
          <a:fontRef idx="none"/>
        </p:style>
      </p:cxnSp>
      <p:sp>
        <p:nvSpPr>
          <p:cNvPr id="86" name="Text Box 85"/>
          <p:cNvSpPr txBox="1"/>
          <p:nvPr/>
        </p:nvSpPr>
        <p:spPr>
          <a:xfrm>
            <a:off x="1216660" y="6437630"/>
            <a:ext cx="401383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kick-drift-kick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0" name="Text Box 9"/>
          <p:cNvSpPr txBox="1"/>
          <p:nvPr/>
        </p:nvSpPr>
        <p:spPr>
          <a:xfrm>
            <a:off x="1565275" y="856170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1" name="Text Box 10"/>
          <p:cNvSpPr txBox="1"/>
          <p:nvPr/>
        </p:nvSpPr>
        <p:spPr>
          <a:xfrm>
            <a:off x="1565275" y="1013269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drift</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sp>
        <p:nvSpPr>
          <p:cNvPr id="12" name="Text Box 11"/>
          <p:cNvSpPr txBox="1"/>
          <p:nvPr/>
        </p:nvSpPr>
        <p:spPr>
          <a:xfrm>
            <a:off x="1565275" y="11819255"/>
            <a:ext cx="151828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accent3"/>
                </a:solidFill>
                <a:effectLst/>
                <a:uFillTx/>
                <a:latin typeface="Avenir Next Medium" charset="0"/>
                <a:ea typeface="Avenir Next Medium"/>
                <a:cs typeface="Avenir Next Medium"/>
                <a:sym typeface="Avenir Next Medium"/>
              </a:rPr>
              <a:t>kick</a:t>
            </a:r>
            <a:endParaRPr kumimoji="0" lang="en-US" sz="4800" b="0" i="0" baseline="0">
              <a:solidFill>
                <a:schemeClr val="accent3"/>
              </a:solidFill>
              <a:effectLst/>
              <a:uFillTx/>
              <a:latin typeface="Avenir Next Medium" charset="0"/>
              <a:ea typeface="Avenir Next Medium"/>
              <a:cs typeface="Avenir Next Medium"/>
              <a:sym typeface="Avenir Next Medium"/>
            </a:endParaRPr>
          </a:p>
        </p:txBody>
      </p:sp>
      <p:graphicFrame>
        <p:nvGraphicFramePr>
          <p:cNvPr id="13" name="Object 12">
            <a:hlinkClick r:id="" action="ppaction://ole?verb="/>
          </p:cNvPr>
          <p:cNvGraphicFramePr>
            <a:graphicFrameLocks noChangeAspect="1"/>
          </p:cNvGraphicFramePr>
          <p:nvPr/>
        </p:nvGraphicFramePr>
        <p:xfrm>
          <a:off x="14711681" y="1828165"/>
          <a:ext cx="8886825" cy="5207000"/>
        </p:xfrm>
        <a:graphic>
          <a:graphicData uri="http://schemas.openxmlformats.org/presentationml/2006/ole">
            <mc:AlternateContent xmlns:mc="http://schemas.openxmlformats.org/markup-compatibility/2006">
              <mc:Choice xmlns:v="urn:schemas-microsoft-com:vml" Requires="v">
                <p:oleObj spid="_x0000_s14" name="" r:id="rId5" imgW="1777365" imgH="1041400" progId="Equation.KSEE3">
                  <p:embed/>
                </p:oleObj>
              </mc:Choice>
              <mc:Fallback>
                <p:oleObj name="" r:id="rId5" imgW="1777365" imgH="1041400" progId="Equation.KSEE3">
                  <p:embed/>
                  <p:pic>
                    <p:nvPicPr>
                      <p:cNvPr id="0" name="Picture 3072"/>
                      <p:cNvPicPr/>
                      <p:nvPr/>
                    </p:nvPicPr>
                    <p:blipFill>
                      <a:blip r:embed="rId6"/>
                      <a:stretch>
                        <a:fillRect/>
                      </a:stretch>
                    </p:blipFill>
                    <p:spPr>
                      <a:xfrm>
                        <a:off x="14711681" y="1828165"/>
                        <a:ext cx="8886825" cy="5207000"/>
                      </a:xfrm>
                      <a:prstGeom prst="rect">
                        <a:avLst/>
                      </a:prstGeom>
                    </p:spPr>
                  </p:pic>
                </p:oleObj>
              </mc:Fallback>
            </mc:AlternateContent>
          </a:graphicData>
        </a:graphic>
      </p:graphicFrame>
      <p:cxnSp>
        <p:nvCxnSpPr>
          <p:cNvPr id="15" name="Straight Arrow Connector 14"/>
          <p:cNvCxnSpPr>
            <a:stCxn id="7" idx="3"/>
            <a:endCxn id="13" idx="1"/>
          </p:cNvCxnSpPr>
          <p:nvPr/>
        </p:nvCxnSpPr>
        <p:spPr>
          <a:xfrm>
            <a:off x="8107680" y="4431665"/>
            <a:ext cx="6604000" cy="0"/>
          </a:xfrm>
          <a:prstGeom prst="straightConnector1">
            <a:avLst/>
          </a:prstGeom>
          <a:noFill/>
          <a:ln w="152400" cap="flat">
            <a:solidFill>
              <a:schemeClr val="accent3"/>
            </a:solidFill>
            <a:prstDash val="solid"/>
            <a:miter lim="400000"/>
            <a:headEnd type="none"/>
            <a:tailEnd type="triangle" w="med" len="med"/>
          </a:ln>
        </p:spPr>
        <p:style>
          <a:lnRef idx="0">
            <a:srgbClr val="FFFFFF"/>
          </a:lnRef>
          <a:fillRef idx="0">
            <a:srgbClr val="FFFFFF"/>
          </a:fillRef>
          <a:effectRef idx="0">
            <a:srgbClr val="FFFFFF"/>
          </a:effectRef>
          <a:fontRef idx="none"/>
        </p:style>
      </p:cxnSp>
      <p:sp>
        <p:nvSpPr>
          <p:cNvPr id="16" name="Text Box 15"/>
          <p:cNvSpPr txBox="1"/>
          <p:nvPr/>
        </p:nvSpPr>
        <p:spPr>
          <a:xfrm>
            <a:off x="8560435" y="3755390"/>
            <a:ext cx="5535930" cy="5441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80000"/>
              </a:lnSpc>
              <a:spcBef>
                <a:spcPts val="2000"/>
              </a:spcBef>
              <a:spcAft>
                <a:spcPts val="0"/>
              </a:spcAft>
              <a:buClrTx/>
              <a:buSzTx/>
              <a:buFontTx/>
              <a:buNone/>
            </a:pPr>
            <a:r>
              <a:rPr kumimoji="0" lang="en-US" sz="3600" b="0" i="0" u="none" strike="noStrike" cap="none" spc="0" normalizeH="0" baseline="0">
                <a:ln>
                  <a:noFill/>
                </a:ln>
                <a:solidFill>
                  <a:schemeClr val="accent3"/>
                </a:solidFill>
                <a:effectLst/>
                <a:uFillTx/>
                <a:latin typeface="Arial" panose="020B0604020202020204" pitchFamily="34" charset="0"/>
                <a:ea typeface="Avenir Next Medium"/>
                <a:cs typeface="Arial" panose="020B0604020202020204" pitchFamily="34" charset="0"/>
                <a:sym typeface="Avenir Next Medium"/>
              </a:rPr>
              <a:t>expressed in integer steps</a:t>
            </a:r>
            <a:endParaRPr kumimoji="0" lang="en-US" sz="3600" b="0" i="0" u="none" strike="noStrike" cap="none" spc="0" normalizeH="0" baseline="0">
              <a:ln>
                <a:noFill/>
              </a:ln>
              <a:solidFill>
                <a:schemeClr val="accent3"/>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17" name="Text Box 16"/>
          <p:cNvSpPr txBox="1"/>
          <p:nvPr/>
        </p:nvSpPr>
        <p:spPr>
          <a:xfrm>
            <a:off x="11503025" y="7277735"/>
            <a:ext cx="12632690" cy="61544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There are two primary strengths: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time can be reversed. One can integrate forward n steps, and then reverse the direction of integration and integrate backwards n steps to arrive at the same starting position.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It conserves the (slightly modified) energy of dynamical systems. This is especially useful when computing orbital dynamics, as B-field is strong. Good for long tracking problem.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3" name="Rectangles 2"/>
          <p:cNvSpPr/>
          <p:nvPr/>
        </p:nvSpPr>
        <p:spPr>
          <a:xfrm>
            <a:off x="958850" y="8082280"/>
            <a:ext cx="10153015" cy="5256530"/>
          </a:xfrm>
          <a:prstGeom prst="rect">
            <a:avLst/>
          </a:prstGeom>
          <a:noFill/>
          <a:ln w="38100" cap="flat">
            <a:solidFill>
              <a:srgbClr val="C0000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4" name="Rectangles 3"/>
          <p:cNvSpPr/>
          <p:nvPr/>
        </p:nvSpPr>
        <p:spPr>
          <a:xfrm>
            <a:off x="14711045" y="1828800"/>
            <a:ext cx="9424670" cy="5394960"/>
          </a:xfrm>
          <a:prstGeom prst="rect">
            <a:avLst/>
          </a:prstGeom>
          <a:noFill/>
          <a:ln w="38100" cap="flat">
            <a:solidFill>
              <a:srgbClr val="C0000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Collision</a:t>
            </a:r>
            <a:endParaRPr lang="en-US"/>
          </a:p>
        </p:txBody>
      </p:sp>
      <p:sp>
        <p:nvSpPr>
          <p:cNvPr id="3" name="Oval 2"/>
          <p:cNvSpPr/>
          <p:nvPr/>
        </p:nvSpPr>
        <p:spPr>
          <a:xfrm>
            <a:off x="1390650" y="455358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4" name="Oval 3"/>
          <p:cNvSpPr/>
          <p:nvPr/>
        </p:nvSpPr>
        <p:spPr>
          <a:xfrm>
            <a:off x="4198620" y="3329305"/>
            <a:ext cx="2016125" cy="20161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5" name="Straight Arrow Connector 4"/>
          <p:cNvCxnSpPr>
            <a:stCxn id="3" idx="6"/>
          </p:cNvCxnSpPr>
          <p:nvPr/>
        </p:nvCxnSpPr>
        <p:spPr>
          <a:xfrm>
            <a:off x="1750695" y="4733925"/>
            <a:ext cx="5256530" cy="104394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
        <p:nvSpPr>
          <p:cNvPr id="6" name="Oval 5"/>
          <p:cNvSpPr/>
          <p:nvPr/>
        </p:nvSpPr>
        <p:spPr>
          <a:xfrm>
            <a:off x="4662170" y="5193030"/>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7" name="Text Box 16"/>
          <p:cNvSpPr txBox="1"/>
          <p:nvPr/>
        </p:nvSpPr>
        <p:spPr>
          <a:xfrm>
            <a:off x="3541395" y="5685790"/>
            <a:ext cx="22828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7" name="Text Box 6"/>
          <p:cNvSpPr txBox="1"/>
          <p:nvPr/>
        </p:nvSpPr>
        <p:spPr>
          <a:xfrm>
            <a:off x="1026795" y="6784340"/>
            <a:ext cx="598043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 physcis, collison occurs during the movement.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cxnSp>
        <p:nvCxnSpPr>
          <p:cNvPr id="8" name="Straight Arrow Connector 7"/>
          <p:cNvCxnSpPr/>
          <p:nvPr/>
        </p:nvCxnSpPr>
        <p:spPr>
          <a:xfrm>
            <a:off x="13277850" y="4947920"/>
            <a:ext cx="10012680" cy="0"/>
          </a:xfrm>
          <a:prstGeom prst="straightConnector1">
            <a:avLst/>
          </a:prstGeom>
          <a:noFill/>
          <a:ln w="25400" cap="flat">
            <a:solidFill>
              <a:schemeClr val="accent1"/>
            </a:solidFill>
            <a:prstDash val="solid"/>
            <a:miter lim="400000"/>
            <a:tailEnd type="arrow"/>
          </a:ln>
        </p:spPr>
        <p:style>
          <a:lnRef idx="0">
            <a:srgbClr val="FFFFFF"/>
          </a:lnRef>
          <a:fillRef idx="0">
            <a:srgbClr val="FFFFFF"/>
          </a:fillRef>
          <a:effectRef idx="0">
            <a:srgbClr val="FFFFFF"/>
          </a:effectRef>
          <a:fontRef idx="none"/>
        </p:style>
      </p:cxnSp>
      <p:sp>
        <p:nvSpPr>
          <p:cNvPr id="9" name="Oval 8"/>
          <p:cNvSpPr/>
          <p:nvPr/>
        </p:nvSpPr>
        <p:spPr>
          <a:xfrm>
            <a:off x="13149580"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16196945" y="4767580"/>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1" name="Oval 10"/>
          <p:cNvSpPr/>
          <p:nvPr/>
        </p:nvSpPr>
        <p:spPr>
          <a:xfrm>
            <a:off x="19244310"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2" name="Oval 11"/>
          <p:cNvSpPr/>
          <p:nvPr/>
        </p:nvSpPr>
        <p:spPr>
          <a:xfrm>
            <a:off x="22291675" y="4768215"/>
            <a:ext cx="360045" cy="360045"/>
          </a:xfrm>
          <a:prstGeom prst="ellipse">
            <a:avLst/>
          </a:prstGeom>
        </p:spPr>
        <p:style>
          <a:lnRef idx="2">
            <a:schemeClr val="dk1"/>
          </a:lnRef>
          <a:fillRef idx="1">
            <a:schemeClr val="lt1"/>
          </a:fillRef>
          <a:effectRef idx="0">
            <a:schemeClr val="dk1"/>
          </a:effectRef>
          <a:fontRef idx="minor">
            <a:schemeClr val="dk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13" name="Object 12">
            <a:hlinkClick r:id="" action="ppaction://ole?verb="/>
          </p:cNvPr>
          <p:cNvGraphicFramePr>
            <a:graphicFrameLocks noChangeAspect="1"/>
          </p:cNvGraphicFramePr>
          <p:nvPr/>
        </p:nvGraphicFramePr>
        <p:xfrm>
          <a:off x="12712066" y="5192713"/>
          <a:ext cx="1234440" cy="1388745"/>
        </p:xfrm>
        <a:graphic>
          <a:graphicData uri="http://schemas.openxmlformats.org/presentationml/2006/ole">
            <mc:AlternateContent xmlns:mc="http://schemas.openxmlformats.org/markup-compatibility/2006">
              <mc:Choice xmlns:v="urn:schemas-microsoft-com:vml" Requires="v">
                <p:oleObj spid="_x0000_s14" name="" r:id="rId1" imgW="203200" imgH="228600" progId="Equation.KSEE3">
                  <p:embed/>
                </p:oleObj>
              </mc:Choice>
              <mc:Fallback>
                <p:oleObj name="" r:id="rId1" imgW="203200" imgH="228600" progId="Equation.KSEE3">
                  <p:embed/>
                  <p:pic>
                    <p:nvPicPr>
                      <p:cNvPr id="0" name="Picture 3072"/>
                      <p:cNvPicPr/>
                      <p:nvPr/>
                    </p:nvPicPr>
                    <p:blipFill>
                      <a:blip r:embed="rId2"/>
                      <a:stretch>
                        <a:fillRect/>
                      </a:stretch>
                    </p:blipFill>
                    <p:spPr>
                      <a:xfrm>
                        <a:off x="12712066" y="5192713"/>
                        <a:ext cx="1234440" cy="1388745"/>
                      </a:xfrm>
                      <a:prstGeom prst="rect">
                        <a:avLst/>
                      </a:prstGeom>
                    </p:spPr>
                  </p:pic>
                </p:oleObj>
              </mc:Fallback>
            </mc:AlternateContent>
          </a:graphicData>
        </a:graphic>
      </p:graphicFrame>
      <p:graphicFrame>
        <p:nvGraphicFramePr>
          <p:cNvPr id="15" name="Object 14">
            <a:hlinkClick r:id="" action="ppaction://ole?verb="/>
          </p:cNvPr>
          <p:cNvGraphicFramePr>
            <a:graphicFrameLocks noChangeAspect="1"/>
          </p:cNvGraphicFramePr>
          <p:nvPr/>
        </p:nvGraphicFramePr>
        <p:xfrm>
          <a:off x="16029306" y="5192713"/>
          <a:ext cx="694690" cy="1388745"/>
        </p:xfrm>
        <a:graphic>
          <a:graphicData uri="http://schemas.openxmlformats.org/presentationml/2006/ole">
            <mc:AlternateContent xmlns:mc="http://schemas.openxmlformats.org/markup-compatibility/2006">
              <mc:Choice xmlns:v="urn:schemas-microsoft-com:vml" Requires="v">
                <p:oleObj spid="_x0000_s16" name="" r:id="rId3" imgW="114300" imgH="228600" progId="Equation.KSEE3">
                  <p:embed/>
                </p:oleObj>
              </mc:Choice>
              <mc:Fallback>
                <p:oleObj name="" r:id="rId3" imgW="114300" imgH="228600" progId="Equation.KSEE3">
                  <p:embed/>
                  <p:pic>
                    <p:nvPicPr>
                      <p:cNvPr id="0" name="Picture 3072"/>
                      <p:cNvPicPr/>
                      <p:nvPr/>
                    </p:nvPicPr>
                    <p:blipFill>
                      <a:blip r:embed="rId4"/>
                      <a:stretch>
                        <a:fillRect/>
                      </a:stretch>
                    </p:blipFill>
                    <p:spPr>
                      <a:xfrm>
                        <a:off x="16029306" y="5192713"/>
                        <a:ext cx="694690" cy="1388745"/>
                      </a:xfrm>
                      <a:prstGeom prst="rect">
                        <a:avLst/>
                      </a:prstGeom>
                    </p:spPr>
                  </p:pic>
                </p:oleObj>
              </mc:Fallback>
            </mc:AlternateContent>
          </a:graphicData>
        </a:graphic>
      </p:graphicFrame>
      <p:graphicFrame>
        <p:nvGraphicFramePr>
          <p:cNvPr id="18" name="Object 17">
            <a:hlinkClick r:id="" action="ppaction://ole?verb="/>
          </p:cNvPr>
          <p:cNvGraphicFramePr>
            <a:graphicFrameLocks noChangeAspect="1"/>
          </p:cNvGraphicFramePr>
          <p:nvPr/>
        </p:nvGraphicFramePr>
        <p:xfrm>
          <a:off x="18806796" y="5192713"/>
          <a:ext cx="1234440" cy="1388745"/>
        </p:xfrm>
        <a:graphic>
          <a:graphicData uri="http://schemas.openxmlformats.org/presentationml/2006/ole">
            <mc:AlternateContent xmlns:mc="http://schemas.openxmlformats.org/markup-compatibility/2006">
              <mc:Choice xmlns:v="urn:schemas-microsoft-com:vml" Requires="v">
                <p:oleObj spid="_x0000_s19" name="" r:id="rId5" imgW="203200" imgH="228600" progId="Equation.KSEE3">
                  <p:embed/>
                </p:oleObj>
              </mc:Choice>
              <mc:Fallback>
                <p:oleObj name="" r:id="rId5" imgW="203200" imgH="228600" progId="Equation.KSEE3">
                  <p:embed/>
                  <p:pic>
                    <p:nvPicPr>
                      <p:cNvPr id="0" name="Picture 3072"/>
                      <p:cNvPicPr/>
                      <p:nvPr/>
                    </p:nvPicPr>
                    <p:blipFill>
                      <a:blip r:embed="rId6"/>
                      <a:stretch>
                        <a:fillRect/>
                      </a:stretch>
                    </p:blipFill>
                    <p:spPr>
                      <a:xfrm>
                        <a:off x="18806796" y="5192713"/>
                        <a:ext cx="1234440" cy="1388745"/>
                      </a:xfrm>
                      <a:prstGeom prst="rect">
                        <a:avLst/>
                      </a:prstGeom>
                    </p:spPr>
                  </p:pic>
                </p:oleObj>
              </mc:Fallback>
            </mc:AlternateContent>
          </a:graphicData>
        </a:graphic>
      </p:graphicFrame>
      <p:sp>
        <p:nvSpPr>
          <p:cNvPr id="20" name="Text Box 19"/>
          <p:cNvSpPr txBox="1"/>
          <p:nvPr/>
        </p:nvSpPr>
        <p:spPr>
          <a:xfrm>
            <a:off x="11911965"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1" name="Text Box 20"/>
          <p:cNvSpPr txBox="1"/>
          <p:nvPr/>
        </p:nvSpPr>
        <p:spPr>
          <a:xfrm>
            <a:off x="14959330"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2" name="Text Box 21"/>
          <p:cNvSpPr txBox="1"/>
          <p:nvPr/>
        </p:nvSpPr>
        <p:spPr>
          <a:xfrm>
            <a:off x="18006695" y="3329305"/>
            <a:ext cx="2835910" cy="13322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Collision: Yes or Not?</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23" name="Text Box 22"/>
          <p:cNvSpPr txBox="1"/>
          <p:nvPr/>
        </p:nvSpPr>
        <p:spPr>
          <a:xfrm>
            <a:off x="10842625" y="6784340"/>
            <a:ext cx="13199745" cy="66675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Computationally, collision is decoupled from the velocity and position integration, in which there is no collision occuring within between. Collision is applied at a fixed, constant point in the timestep.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collision probability is given by,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0" marR="0" indent="0" algn="l" defTabSz="825500" rtl="0" fontAlgn="auto" latinLnBrk="0" hangingPunct="0">
              <a:lnSpc>
                <a:spcPct val="100000"/>
              </a:lnSpc>
              <a:spcBef>
                <a:spcPts val="2000"/>
              </a:spcBef>
              <a:spcAft>
                <a:spcPts val="0"/>
              </a:spcAft>
              <a:buClrTx/>
              <a:buSzTx/>
              <a:buFontTx/>
              <a:buNone/>
            </a:pP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 = v</a:t>
            </a:r>
            <a:r>
              <a:rPr kumimoji="0" lang="en-US" sz="4000" b="1" i="1" u="none" strike="noStrike" cap="none" spc="0" normalizeH="0" baseline="-25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when </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v</a:t>
            </a:r>
            <a:r>
              <a:rPr lang="en-US" sz="4000" b="1" i="1" baseline="-25000">
                <a:solidFill>
                  <a:schemeClr val="bg1">
                    <a:lumMod val="90000"/>
                    <a:lumOff val="10000"/>
                  </a:schemeClr>
                </a:solidFill>
                <a:latin typeface="Arial" panose="020B0604020202020204" pitchFamily="34" charset="0"/>
                <a:cs typeface="Arial" panose="020B0604020202020204" pitchFamily="34" charset="0"/>
                <a:sym typeface="Avenir Next Medium"/>
              </a:rPr>
              <a:t>c</a:t>
            </a:r>
            <a:r>
              <a:rPr lang="en-US" sz="4000" b="1" i="1">
                <a:solidFill>
                  <a:schemeClr val="bg1">
                    <a:lumMod val="90000"/>
                    <a:lumOff val="10000"/>
                  </a:schemeClr>
                </a:solidFill>
                <a:latin typeface="Arial" panose="020B0604020202020204" pitchFamily="34" charset="0"/>
                <a:cs typeface="Arial" panose="020B0604020202020204" pitchFamily="34" charset="0"/>
                <a:sym typeface="Avenir Next Medium"/>
              </a:rPr>
              <a:t>∆t </a:t>
            </a:r>
            <a:r>
              <a:rPr kumimoji="0" lang="en-US" sz="4000" b="1"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&lt;&lt;1</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λ</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can be a function of </a:t>
            </a:r>
            <a:r>
              <a:rPr kumimoji="0" lang="en-US" sz="4000" b="1" i="1"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v</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although not sensitive.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pic>
        <p:nvPicPr>
          <p:cNvPr id="24" name="Picture 23"/>
          <p:cNvPicPr>
            <a:picLocks noChangeAspect="1"/>
          </p:cNvPicPr>
          <p:nvPr/>
        </p:nvPicPr>
        <p:blipFill>
          <a:blip r:embed="rId7"/>
          <a:stretch>
            <a:fillRect/>
          </a:stretch>
        </p:blipFill>
        <p:spPr>
          <a:xfrm>
            <a:off x="11214735" y="10349230"/>
            <a:ext cx="12390120" cy="1531620"/>
          </a:xfrm>
          <a:prstGeom prst="rect">
            <a:avLst/>
          </a:prstGeom>
        </p:spPr>
      </p:pic>
      <p:sp>
        <p:nvSpPr>
          <p:cNvPr id="25" name="Text Box 24"/>
          <p:cNvSpPr txBox="1"/>
          <p:nvPr/>
        </p:nvSpPr>
        <p:spPr>
          <a:xfrm>
            <a:off x="417195" y="10095865"/>
            <a:ext cx="10285730" cy="31794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This technique limits the simulation to a maximum single collision within a timestep. For a higher collision rate, it results in a breaking down of timestep into smaller segments.</a:t>
            </a:r>
            <a:endParaRPr kumimoji="0" lang="en-US" sz="4000" b="0" i="0" u="none" strike="noStrike" cap="none" spc="0" normalizeH="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particle merging</a:t>
            </a:r>
            <a:endParaRPr lang="en-US"/>
          </a:p>
        </p:txBody>
      </p:sp>
      <p:pic>
        <p:nvPicPr>
          <p:cNvPr id="4" name="Picture 3" descr="vranic_particle_merging"/>
          <p:cNvPicPr>
            <a:picLocks noChangeAspect="1"/>
          </p:cNvPicPr>
          <p:nvPr/>
        </p:nvPicPr>
        <p:blipFill>
          <a:blip r:embed="rId1"/>
          <a:stretch>
            <a:fillRect/>
          </a:stretch>
        </p:blipFill>
        <p:spPr>
          <a:xfrm>
            <a:off x="12266930" y="7060565"/>
            <a:ext cx="11868150" cy="4453890"/>
          </a:xfrm>
          <a:prstGeom prst="rect">
            <a:avLst/>
          </a:prstGeom>
        </p:spPr>
      </p:pic>
      <p:sp>
        <p:nvSpPr>
          <p:cNvPr id="17" name="Text Box 16"/>
          <p:cNvSpPr txBox="1"/>
          <p:nvPr/>
        </p:nvSpPr>
        <p:spPr>
          <a:xfrm>
            <a:off x="343535" y="3256915"/>
            <a:ext cx="11887835" cy="97453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The ability to merge pseudo-particles can speed-up the code efficiency and reduce the memory footprint in some specific simulation scenarii:</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chemical reactions occur, such as recommbination (e + Ar</a:t>
            </a:r>
            <a:r>
              <a:rPr kumimoji="0" lang="en-US" sz="4000" b="0" i="0" u="none" strike="noStrike" cap="none" spc="0" normalizeH="0" baseline="30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 Ar)</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accumulate in a fraction of the simulation domain hence strongly worsening the load imbalance.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are generated in a large quantity due to some additional physical mechanisms (ionization, macro-photon emission, QED pair production…)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pseudo-particles travel in large quantities outside interesting physical regions.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5" name="Text Box 4"/>
          <p:cNvSpPr txBox="1"/>
          <p:nvPr/>
        </p:nvSpPr>
        <p:spPr>
          <a:xfrm>
            <a:off x="12869545" y="4420870"/>
            <a:ext cx="10662920" cy="23171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800" b="1" i="0"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rPr>
              <a:t>Position is the mass center of merging particles, </a:t>
            </a:r>
            <a:r>
              <a:rPr lang="en-US" sz="4800" b="1">
                <a:solidFill>
                  <a:schemeClr val="accent5">
                    <a:hueOff val="-234537"/>
                    <a:satOff val="-1092"/>
                    <a:lumOff val="-14780"/>
                  </a:schemeClr>
                </a:solidFill>
                <a:latin typeface="Arial" panose="020B0604020202020204" pitchFamily="34" charset="0"/>
                <a:cs typeface="Arial" panose="020B0604020202020204" pitchFamily="34" charset="0"/>
                <a:sym typeface="Avenir Next Medium"/>
              </a:rPr>
              <a:t>while conserving</a:t>
            </a:r>
            <a:r>
              <a:rPr lang="en-US" sz="4800" b="1">
                <a:solidFill>
                  <a:schemeClr val="accent5">
                    <a:hueOff val="-234537"/>
                    <a:satOff val="-1092"/>
                    <a:lumOff val="-14780"/>
                  </a:schemeClr>
                </a:solidFill>
                <a:latin typeface="Arial" panose="020B0604020202020204" pitchFamily="34" charset="0"/>
                <a:cs typeface="Arial" panose="020B0604020202020204" pitchFamily="34" charset="0"/>
                <a:sym typeface="Avenir Next Medium"/>
              </a:rPr>
              <a:t> charge, energy and momentum.</a:t>
            </a:r>
            <a:endParaRPr kumimoji="0" lang="en-US" sz="4800" b="1" i="0"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Avenir Next Medium"/>
            </a:endParaRPr>
          </a:p>
        </p:txBody>
      </p:sp>
      <p:sp>
        <p:nvSpPr>
          <p:cNvPr id="3" name="Text Box 2"/>
          <p:cNvSpPr txBox="1"/>
          <p:nvPr/>
        </p:nvSpPr>
        <p:spPr>
          <a:xfrm>
            <a:off x="12468225" y="12189143"/>
            <a:ext cx="11244580" cy="12090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l" defTabSz="825500" rtl="0" fontAlgn="auto" latinLnBrk="0" hangingPunct="0">
              <a:lnSpc>
                <a:spcPct val="120000"/>
              </a:lnSpc>
              <a:spcBef>
                <a:spcPts val="2000"/>
              </a:spcBef>
              <a:spcAft>
                <a:spcPts val="0"/>
              </a:spcAft>
              <a:buClrTx/>
              <a:buSzTx/>
              <a:buFontTx/>
              <a:buNone/>
            </a:pPr>
            <a:r>
              <a:rPr kumimoji="0" lang="en-US"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rPr>
              <a:t>The counterpart of merging, particle splitting is a sophiscated technique, not discussed here.</a:t>
            </a:r>
            <a:endParaRPr kumimoji="0" lang="en-US"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PIC 1D example</a:t>
            </a:r>
            <a:br>
              <a:rPr lang="en-US"/>
            </a:br>
            <a:endParaRPr lang="en-US"/>
          </a:p>
        </p:txBody>
      </p:sp>
      <p:sp>
        <p:nvSpPr>
          <p:cNvPr id="4" name="Rectangles 3"/>
          <p:cNvSpPr/>
          <p:nvPr/>
        </p:nvSpPr>
        <p:spPr>
          <a:xfrm>
            <a:off x="14354810" y="4226560"/>
            <a:ext cx="575945"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Freeform 6"/>
          <p:cNvSpPr/>
          <p:nvPr/>
        </p:nvSpPr>
        <p:spPr>
          <a:xfrm>
            <a:off x="14910435" y="4663609"/>
            <a:ext cx="2118360" cy="2361565"/>
          </a:xfrm>
          <a:custGeom>
            <a:avLst/>
            <a:gdLst>
              <a:gd name="connsiteX0" fmla="*/ 0 w 3336"/>
              <a:gd name="connsiteY0" fmla="*/ 0 h 3719"/>
              <a:gd name="connsiteX1" fmla="*/ 3336 w 3336"/>
              <a:gd name="connsiteY1" fmla="*/ 0 h 3719"/>
              <a:gd name="connsiteX2" fmla="*/ 3336 w 3336"/>
              <a:gd name="connsiteY2" fmla="*/ 3719 h 3719"/>
            </a:gdLst>
            <a:ahLst/>
            <a:cxnLst>
              <a:cxn ang="0">
                <a:pos x="connsiteX0" y="connsiteY0"/>
              </a:cxn>
              <a:cxn ang="0">
                <a:pos x="connsiteX1" y="connsiteY1"/>
              </a:cxn>
              <a:cxn ang="0">
                <a:pos x="connsiteX2" y="connsiteY2"/>
              </a:cxn>
            </a:cxnLst>
            <a:rect l="l" t="t" r="r" b="b"/>
            <a:pathLst>
              <a:path w="3336" h="3719">
                <a:moveTo>
                  <a:pt x="0" y="0"/>
                </a:moveTo>
                <a:lnTo>
                  <a:pt x="3336" y="0"/>
                </a:lnTo>
                <a:lnTo>
                  <a:pt x="3336" y="3719"/>
                </a:lnTo>
              </a:path>
            </a:pathLst>
          </a:custGeom>
          <a:noFill/>
          <a:ln w="5715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8" name="Straight Connector 7"/>
          <p:cNvCxnSpPr/>
          <p:nvPr/>
        </p:nvCxnSpPr>
        <p:spPr>
          <a:xfrm>
            <a:off x="16367760" y="7011670"/>
            <a:ext cx="1322705"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cxnSp>
        <p:nvCxnSpPr>
          <p:cNvPr id="9" name="Straight Connector 8"/>
          <p:cNvCxnSpPr/>
          <p:nvPr/>
        </p:nvCxnSpPr>
        <p:spPr>
          <a:xfrm>
            <a:off x="16638270" y="7210425"/>
            <a:ext cx="763905"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cxnSp>
        <p:nvCxnSpPr>
          <p:cNvPr id="10" name="Straight Connector 9"/>
          <p:cNvCxnSpPr/>
          <p:nvPr/>
        </p:nvCxnSpPr>
        <p:spPr>
          <a:xfrm>
            <a:off x="16765270" y="7409180"/>
            <a:ext cx="533400" cy="0"/>
          </a:xfrm>
          <a:prstGeom prst="line">
            <a:avLst/>
          </a:prstGeom>
          <a:noFill/>
          <a:ln w="25400" cap="flat">
            <a:solidFill>
              <a:schemeClr val="bg1"/>
            </a:solidFill>
            <a:prstDash val="solid"/>
            <a:miter lim="400000"/>
          </a:ln>
        </p:spPr>
        <p:style>
          <a:lnRef idx="0">
            <a:srgbClr val="FFFFFF"/>
          </a:lnRef>
          <a:fillRef idx="0">
            <a:srgbClr val="FFFFFF"/>
          </a:fillRef>
          <a:effectRef idx="0">
            <a:srgbClr val="FFFFFF"/>
          </a:effectRef>
          <a:fontRef idx="none"/>
        </p:style>
      </p:cxnSp>
      <p:sp>
        <p:nvSpPr>
          <p:cNvPr id="15" name="Freeform 14"/>
          <p:cNvSpPr/>
          <p:nvPr/>
        </p:nvSpPr>
        <p:spPr>
          <a:xfrm flipH="1">
            <a:off x="3514090" y="4650274"/>
            <a:ext cx="2118360" cy="2361565"/>
          </a:xfrm>
          <a:custGeom>
            <a:avLst/>
            <a:gdLst>
              <a:gd name="connsiteX0" fmla="*/ 0 w 3336"/>
              <a:gd name="connsiteY0" fmla="*/ 0 h 3719"/>
              <a:gd name="connsiteX1" fmla="*/ 3336 w 3336"/>
              <a:gd name="connsiteY1" fmla="*/ 0 h 3719"/>
              <a:gd name="connsiteX2" fmla="*/ 3336 w 3336"/>
              <a:gd name="connsiteY2" fmla="*/ 3719 h 3719"/>
            </a:gdLst>
            <a:ahLst/>
            <a:cxnLst>
              <a:cxn ang="0">
                <a:pos x="connsiteX0" y="connsiteY0"/>
              </a:cxn>
              <a:cxn ang="0">
                <a:pos x="connsiteX1" y="connsiteY1"/>
              </a:cxn>
              <a:cxn ang="0">
                <a:pos x="connsiteX2" y="connsiteY2"/>
              </a:cxn>
            </a:cxnLst>
            <a:rect l="l" t="t" r="r" b="b"/>
            <a:pathLst>
              <a:path w="3336" h="3719">
                <a:moveTo>
                  <a:pt x="0" y="0"/>
                </a:moveTo>
                <a:lnTo>
                  <a:pt x="3336" y="0"/>
                </a:lnTo>
                <a:lnTo>
                  <a:pt x="3336" y="3719"/>
                </a:lnTo>
              </a:path>
            </a:pathLst>
          </a:custGeom>
          <a:noFill/>
          <a:ln w="57150" cap="flat">
            <a:solidFill>
              <a:schemeClr val="bg1"/>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9" name="Oval 18"/>
          <p:cNvSpPr/>
          <p:nvPr/>
        </p:nvSpPr>
        <p:spPr>
          <a:xfrm>
            <a:off x="2785110" y="6287814"/>
            <a:ext cx="1440180" cy="1448348"/>
          </a:xfrm>
          <a:prstGeom prst="ellipse">
            <a:avLst/>
          </a:prstGeom>
          <a:noFill/>
          <a:ln w="57150" cap="flat">
            <a:solidFill>
              <a:schemeClr val="bg1"/>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00000"/>
              </a:lnSpc>
              <a:spcBef>
                <a:spcPts val="0"/>
              </a:spcBef>
              <a:spcAft>
                <a:spcPts val="0"/>
              </a:spcAft>
              <a:buClrTx/>
              <a:buSzTx/>
              <a:buFontTx/>
              <a:buNone/>
            </a:pPr>
            <a:r>
              <a:rPr kumimoji="0" lang="en-US" sz="6000" b="0" i="0" u="none" strike="noStrike" cap="all" spc="0" normalizeH="0" baseline="0">
                <a:ln>
                  <a:noFill/>
                </a:ln>
                <a:solidFill>
                  <a:schemeClr val="bg1"/>
                </a:solidFill>
                <a:effectLst/>
                <a:uFillTx/>
                <a:latin typeface="Arial" panose="020B0604020202020204" pitchFamily="34" charset="0"/>
                <a:ea typeface="+mn-ea"/>
                <a:cs typeface="Arial" panose="020B0604020202020204" pitchFamily="34" charset="0"/>
                <a:sym typeface="DIN Condensed"/>
              </a:rPr>
              <a:t>~</a:t>
            </a:r>
            <a:endParaRPr kumimoji="0" lang="en-US" sz="6000" b="0" i="0" u="none" strike="noStrike" cap="all" spc="0" normalizeH="0" baseline="0">
              <a:ln>
                <a:noFill/>
              </a:ln>
              <a:solidFill>
                <a:schemeClr val="bg1"/>
              </a:solidFill>
              <a:effectLst/>
              <a:uFillTx/>
              <a:latin typeface="Arial" panose="020B0604020202020204" pitchFamily="34" charset="0"/>
              <a:ea typeface="+mn-ea"/>
              <a:cs typeface="Arial" panose="020B0604020202020204" pitchFamily="34" charset="0"/>
              <a:sym typeface="DIN Condensed"/>
            </a:endParaRPr>
          </a:p>
        </p:txBody>
      </p:sp>
      <p:sp>
        <p:nvSpPr>
          <p:cNvPr id="20" name="Rounded Rectangle 19"/>
          <p:cNvSpPr/>
          <p:nvPr/>
        </p:nvSpPr>
        <p:spPr>
          <a:xfrm>
            <a:off x="6431280" y="4271133"/>
            <a:ext cx="7704455" cy="862084"/>
          </a:xfrm>
          <a:prstGeom prst="roundRect">
            <a:avLst/>
          </a:prstGeom>
          <a:solidFill>
            <a:schemeClr val="accent6">
              <a:lumMod val="20000"/>
              <a:lumOff val="80000"/>
            </a:schemeClr>
          </a:solidFill>
          <a:ln w="12700" cap="flat">
            <a:solidFill>
              <a:schemeClr val="accent6">
                <a:lumMod val="20000"/>
                <a:lumOff val="80000"/>
              </a:schemeClr>
            </a:solid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110000"/>
              </a:lnSpc>
              <a:spcBef>
                <a:spcPts val="0"/>
              </a:spcBef>
              <a:spcAft>
                <a:spcPts val="0"/>
              </a:spcAft>
              <a:buClrTx/>
              <a:buSzTx/>
              <a:buFontTx/>
              <a:buNone/>
            </a:pPr>
            <a:r>
              <a:rPr kumimoji="0" lang="en-US" sz="4000" b="0" i="0" u="none" strike="noStrike" cap="all" spc="0" normalizeH="0" baseline="0">
                <a:ln>
                  <a:noFill/>
                </a:ln>
                <a:solidFill>
                  <a:srgbClr val="FFFFFF"/>
                </a:solidFill>
                <a:effectLst/>
                <a:uFillTx/>
                <a:latin typeface="+mn-lt"/>
                <a:ea typeface="+mn-ea"/>
                <a:cs typeface="+mn-cs"/>
                <a:sym typeface="DIN Condensed"/>
              </a:rPr>
              <a:t>Plamsa</a:t>
            </a: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21" name="Rectangles 20"/>
          <p:cNvSpPr/>
          <p:nvPr/>
        </p:nvSpPr>
        <p:spPr>
          <a:xfrm>
            <a:off x="5632450" y="4218940"/>
            <a:ext cx="575945"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22" name="Text Box 21"/>
          <p:cNvSpPr txBox="1"/>
          <p:nvPr/>
        </p:nvSpPr>
        <p:spPr>
          <a:xfrm>
            <a:off x="3864610" y="8425180"/>
            <a:ext cx="16139160" cy="42049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Ar discharge at 20 mTorr.</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AC voltage is applied to left electrode; right electrode is grounded.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Width = 10 cm.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PIC 1D example</a:t>
            </a:r>
            <a:endParaRPr lang="en-US"/>
          </a:p>
        </p:txBody>
      </p:sp>
      <p:pic>
        <p:nvPicPr>
          <p:cNvPr id="5" name="Picture 4" descr="ITER_00000001"/>
          <p:cNvPicPr>
            <a:picLocks noChangeAspect="1"/>
          </p:cNvPicPr>
          <p:nvPr/>
        </p:nvPicPr>
        <p:blipFill>
          <a:blip r:embed="rId1"/>
          <a:srcRect b="66456"/>
          <a:stretch>
            <a:fillRect/>
          </a:stretch>
        </p:blipFill>
        <p:spPr>
          <a:xfrm>
            <a:off x="182880" y="3108960"/>
            <a:ext cx="24001487" cy="4830907"/>
          </a:xfrm>
          <a:prstGeom prst="rect">
            <a:avLst/>
          </a:prstGeom>
        </p:spPr>
      </p:pic>
      <p:sp>
        <p:nvSpPr>
          <p:cNvPr id="17" name="Text Box 16"/>
          <p:cNvSpPr txBox="1"/>
          <p:nvPr/>
        </p:nvSpPr>
        <p:spPr>
          <a:xfrm>
            <a:off x="343535" y="8425180"/>
            <a:ext cx="23559770" cy="4820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Uniform denisty within the gap. Initial 10k particles.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potential and E-field are 0</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have wider velocity distribution due to higher T</a:t>
            </a:r>
            <a:r>
              <a:rPr kumimoji="0" lang="en-US" sz="4000" b="0" i="0" u="none" strike="noStrike" cap="none" spc="0" normalizeH="0" baseline="-2500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a:t>
            </a: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 Ions have much narrower velocity distribution.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Lossy boundary condition for left and right. No voltage is applied.</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sma etching"/>
          <p:cNvSpPr txBox="1"/>
          <p:nvPr>
            <p:ph type="title"/>
          </p:nvPr>
        </p:nvSpPr>
        <p:spPr>
          <a:prstGeom prst="rect">
            <a:avLst/>
          </a:prstGeom>
        </p:spPr>
        <p:txBody>
          <a:bodyPr/>
          <a:lstStyle>
            <a:lvl1pPr defTabSz="610870">
              <a:spcBef>
                <a:spcPts val="2800"/>
              </a:spcBef>
              <a:defRPr sz="6435" b="1">
                <a:latin typeface="Arial" panose="020B0604020202020204"/>
                <a:ea typeface="Arial" panose="020B0604020202020204"/>
                <a:cs typeface="Arial" panose="020B0604020202020204"/>
                <a:sym typeface="Arial" panose="020B0604020202020204"/>
              </a:defRPr>
            </a:lvl1pPr>
          </a:lstStyle>
          <a:p>
            <a:r>
              <a:rPr lang="en-US"/>
              <a:t>plasma state</a:t>
            </a:r>
            <a:endParaRPr lang="en-US"/>
          </a:p>
        </p:txBody>
      </p:sp>
      <p:sp>
        <p:nvSpPr>
          <p:cNvPr id="185" name="Slide Number"/>
          <p:cNvSpPr txBox="1"/>
          <p:nvPr>
            <p:ph type="sldNum" sz="quarter" idx="2"/>
          </p:nvPr>
        </p:nvSpPr>
        <p:spPr>
          <a:xfrm>
            <a:off x="23279099" y="609600"/>
            <a:ext cx="333749" cy="635000"/>
          </a:xfrm>
          <a:prstGeom prst="rect">
            <a:avLst/>
          </a:prstGeom>
        </p:spPr>
        <p:txBody>
          <a:bodyPr/>
          <a:lstStyle/>
          <a:p>
            <a:fld id="{86CB4B4D-7CA3-9044-876B-883B54F8677D}" type="slidenum">
              <a:rPr/>
            </a:fld>
            <a:endParaRPr/>
          </a:p>
        </p:txBody>
      </p:sp>
      <p:pic>
        <p:nvPicPr>
          <p:cNvPr id="2" name="Picture 1"/>
          <p:cNvPicPr>
            <a:picLocks noChangeAspect="1"/>
          </p:cNvPicPr>
          <p:nvPr/>
        </p:nvPicPr>
        <p:blipFill>
          <a:blip r:embed="rId1"/>
          <a:stretch>
            <a:fillRect/>
          </a:stretch>
        </p:blipFill>
        <p:spPr>
          <a:xfrm>
            <a:off x="1874520" y="3963670"/>
            <a:ext cx="7192010" cy="7937500"/>
          </a:xfrm>
          <a:prstGeom prst="rect">
            <a:avLst/>
          </a:prstGeom>
        </p:spPr>
      </p:pic>
      <p:sp>
        <p:nvSpPr>
          <p:cNvPr id="182" name="A non-reactive gas injected into reactor. RF power produces plasma – an ionized gas.…"/>
          <p:cNvSpPr txBox="1"/>
          <p:nvPr>
            <p:ph type="body" sz="half" idx="1"/>
          </p:nvPr>
        </p:nvSpPr>
        <p:spPr>
          <a:xfrm>
            <a:off x="10032365" y="3175000"/>
            <a:ext cx="13950315" cy="7773035"/>
          </a:xfrm>
          <a:prstGeom prst="rect">
            <a:avLst/>
          </a:prstGeom>
        </p:spPr>
        <p:txBody>
          <a:bodyPr>
            <a:noAutofit/>
          </a:bodyPr>
          <a:p>
            <a:pPr marL="495300" indent="-495300" defTabSz="643890" eaLnBrk="1" fontAlgn="auto" hangingPunct="1">
              <a:spcBef>
                <a:spcPts val="1200"/>
              </a:spcBef>
              <a:defRPr sz="3745"/>
            </a:pPr>
            <a:r>
              <a:rPr lang="en-US" sz="4400"/>
              <a:t>Plasma consists of:</a:t>
            </a:r>
            <a:endParaRPr lang="en-US" sz="4400"/>
          </a:p>
          <a:p>
            <a:pPr marL="952500" lvl="1" indent="-495300" defTabSz="643890" eaLnBrk="1" fontAlgn="auto" hangingPunct="1">
              <a:spcBef>
                <a:spcPts val="1200"/>
              </a:spcBef>
              <a:defRPr sz="3745"/>
            </a:pPr>
            <a:r>
              <a:rPr lang="en-US" sz="4400" b="1"/>
              <a:t>Electrons</a:t>
            </a:r>
            <a:r>
              <a:rPr lang="en-US" sz="4400"/>
              <a:t>: driven by E/B-field, light mass with high speed/energy</a:t>
            </a:r>
            <a:endParaRPr lang="en-US" sz="4400"/>
          </a:p>
          <a:p>
            <a:pPr marL="952500" lvl="1" indent="-495300" defTabSz="643890" eaLnBrk="1" fontAlgn="auto" hangingPunct="1">
              <a:spcBef>
                <a:spcPts val="1200"/>
              </a:spcBef>
              <a:defRPr sz="3745"/>
            </a:pPr>
            <a:r>
              <a:rPr lang="en-US" sz="4400" b="1">
                <a:sym typeface="+mn-ea"/>
              </a:rPr>
              <a:t>Ions</a:t>
            </a:r>
            <a:r>
              <a:rPr lang="en-US" sz="4400">
                <a:sym typeface="+mn-ea"/>
              </a:rPr>
              <a:t>: driven by E/B-field, heavy mass with low speed/energy</a:t>
            </a:r>
            <a:endParaRPr lang="en-US" sz="4400"/>
          </a:p>
          <a:p>
            <a:pPr marL="952500" lvl="1" indent="-495300" defTabSz="643890" eaLnBrk="1" fontAlgn="auto" hangingPunct="1">
              <a:spcBef>
                <a:spcPts val="1200"/>
              </a:spcBef>
              <a:defRPr sz="3745"/>
            </a:pPr>
            <a:r>
              <a:rPr lang="en-US" sz="4400" b="1"/>
              <a:t>Neutral atoms/molecules</a:t>
            </a:r>
            <a:r>
              <a:rPr lang="en-US" sz="4400"/>
              <a:t>: not affected by field, equilibrium to room temperature.</a:t>
            </a:r>
            <a:endParaRPr lang="en-US" sz="4400"/>
          </a:p>
          <a:p>
            <a:pPr marL="952500" lvl="1" indent="-495300" defTabSz="643890" eaLnBrk="1" fontAlgn="auto" hangingPunct="1">
              <a:spcBef>
                <a:spcPts val="1200"/>
              </a:spcBef>
              <a:defRPr sz="3745"/>
            </a:pPr>
            <a:r>
              <a:rPr lang="en-US" sz="4400" b="1"/>
              <a:t>E-field</a:t>
            </a:r>
            <a:r>
              <a:rPr lang="en-US" sz="4400"/>
              <a:t>: induced by charge imbalance</a:t>
            </a:r>
            <a:endParaRPr lang="en-US" sz="4400"/>
          </a:p>
          <a:p>
            <a:pPr marL="952500" lvl="1" indent="-495300" defTabSz="643890" eaLnBrk="1" fontAlgn="auto" hangingPunct="1">
              <a:spcBef>
                <a:spcPts val="1200"/>
              </a:spcBef>
              <a:defRPr sz="3745"/>
            </a:pPr>
            <a:r>
              <a:rPr lang="en-US" sz="4400" b="1"/>
              <a:t>Photons</a:t>
            </a:r>
            <a:r>
              <a:rPr lang="en-US" sz="4400"/>
              <a:t>: emitted by excited atoms/molecules, can be absorbed by atoms/molecules</a:t>
            </a:r>
            <a:endParaRPr lang="en-US" sz="4400"/>
          </a:p>
          <a:p>
            <a:pPr marL="952500" lvl="1" indent="-495300" defTabSz="643890" eaLnBrk="1" fontAlgn="auto" hangingPunct="1">
              <a:spcBef>
                <a:spcPts val="1200"/>
              </a:spcBef>
              <a:defRPr sz="3745"/>
            </a:pPr>
            <a:endParaRPr lang="en-US" sz="4400"/>
          </a:p>
        </p:txBody>
      </p:sp>
      <p:sp>
        <p:nvSpPr>
          <p:cNvPr id="3" name="Text Box 2"/>
          <p:cNvSpPr txBox="1"/>
          <p:nvPr/>
        </p:nvSpPr>
        <p:spPr>
          <a:xfrm>
            <a:off x="10661015" y="11551285"/>
            <a:ext cx="12871450" cy="7658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Plasma consists of PARTICLEs and FIELDs.</a:t>
            </a:r>
            <a:endParaRPr kumimoji="0" lang="en-US" sz="4800" b="1" i="0" u="none" strike="noStrike" cap="none" spc="0" normalizeH="0" baseline="0">
              <a:ln>
                <a:noFill/>
              </a:ln>
              <a:solidFill>
                <a:schemeClr val="accent5">
                  <a:hueOff val="-234537"/>
                  <a:satOff val="-1093"/>
                  <a:lumOff val="-14781"/>
                </a:schemeClr>
              </a:solidFill>
              <a:effectLst/>
              <a:uFillTx/>
              <a:latin typeface="Arial" panose="020B0604020202020204" pitchFamily="34" charset="0"/>
              <a:ea typeface="Avenir Next Medium"/>
              <a:cs typeface="Arial" panose="020B0604020202020204" pitchFamily="34" charset="0"/>
              <a:sym typeface="+mn-ea"/>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After 1 </a:t>
            </a:r>
            <a:r>
              <a:rPr lang="en-US" sz="6600" cap="none">
                <a:solidFill>
                  <a:schemeClr val="accent1"/>
                </a:solidFill>
                <a:uFillTx/>
              </a:rPr>
              <a:t>μs</a:t>
            </a:r>
            <a:endParaRPr lang="en-US" sz="6600" cap="none">
              <a:solidFill>
                <a:schemeClr val="accent1"/>
              </a:solidFill>
              <a:uFillTx/>
            </a:endParaRPr>
          </a:p>
        </p:txBody>
      </p:sp>
      <p:pic>
        <p:nvPicPr>
          <p:cNvPr id="3" name="Picture 2" descr="ITER_00002001"/>
          <p:cNvPicPr>
            <a:picLocks noChangeAspect="1"/>
          </p:cNvPicPr>
          <p:nvPr/>
        </p:nvPicPr>
        <p:blipFill>
          <a:blip r:embed="rId1"/>
          <a:srcRect b="66456"/>
          <a:stretch>
            <a:fillRect/>
          </a:stretch>
        </p:blipFill>
        <p:spPr>
          <a:xfrm>
            <a:off x="182880" y="3108960"/>
            <a:ext cx="24001487" cy="4830907"/>
          </a:xfrm>
          <a:prstGeom prst="rect">
            <a:avLst/>
          </a:prstGeom>
        </p:spPr>
      </p:pic>
      <p:sp>
        <p:nvSpPr>
          <p:cNvPr id="17" name="Text Box 16"/>
          <p:cNvSpPr txBox="1"/>
          <p:nvPr/>
        </p:nvSpPr>
        <p:spPr>
          <a:xfrm>
            <a:off x="343535" y="8425180"/>
            <a:ext cx="23559770" cy="39484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Initial conditions: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move faster and get lost more to electrode, while ions stay within the gap.</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Charge is built up within the gap.</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Potential and E-field is built up within the gap. E-field holds electrons to the center and pushes ions to boundaries.</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evolution with time - animation</a:t>
            </a:r>
            <a:endParaRPr lang="en-US"/>
          </a:p>
        </p:txBody>
      </p:sp>
      <p:pic>
        <p:nvPicPr>
          <p:cNvPr id="4" name="Picture 3" descr="PIC-NoPower-n10k-cropped"/>
          <p:cNvPicPr>
            <a:picLocks noChangeAspect="1"/>
          </p:cNvPicPr>
          <p:nvPr/>
        </p:nvPicPr>
        <p:blipFill>
          <a:blip r:embed="rId1"/>
          <a:stretch>
            <a:fillRect/>
          </a:stretch>
        </p:blipFill>
        <p:spPr>
          <a:xfrm>
            <a:off x="640080" y="3108960"/>
            <a:ext cx="22864366" cy="4533900"/>
          </a:xfrm>
          <a:prstGeom prst="rect">
            <a:avLst/>
          </a:prstGeom>
        </p:spPr>
      </p:pic>
      <p:sp>
        <p:nvSpPr>
          <p:cNvPr id="17" name="Text Box 16"/>
          <p:cNvSpPr txBox="1"/>
          <p:nvPr/>
        </p:nvSpPr>
        <p:spPr>
          <a:xfrm>
            <a:off x="343535" y="8425180"/>
            <a:ext cx="23559770" cy="39484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evolution: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Electrons continue to lose; Ions start to lose, as ions are accelerated by E-field.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Total charge density decreases, as well as potential and E-field, since no source is provide.</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When the total particles drop to half of initial number, the E-field is too small to hold the plasma, which means no plasma anymore. Electrons and ions start to diffuse freely and independently.</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sym typeface="+mn-ea"/>
              </a:rPr>
              <a:t>plasma evolution with time - 300 W</a:t>
            </a:r>
            <a:endParaRPr lang="en-US"/>
          </a:p>
        </p:txBody>
      </p:sp>
      <p:pic>
        <p:nvPicPr>
          <p:cNvPr id="3" name="Picture 2" descr="PIC-Pow300W-n10k-cropped"/>
          <p:cNvPicPr>
            <a:picLocks noChangeAspect="1"/>
          </p:cNvPicPr>
          <p:nvPr/>
        </p:nvPicPr>
        <p:blipFill>
          <a:blip r:embed="rId1"/>
          <a:stretch>
            <a:fillRect/>
          </a:stretch>
        </p:blipFill>
        <p:spPr>
          <a:xfrm>
            <a:off x="640080" y="3108960"/>
            <a:ext cx="22862924" cy="4514850"/>
          </a:xfrm>
          <a:prstGeom prst="rect">
            <a:avLst/>
          </a:prstGeom>
        </p:spPr>
      </p:pic>
      <p:sp>
        <p:nvSpPr>
          <p:cNvPr id="17" name="Text Box 16"/>
          <p:cNvSpPr txBox="1"/>
          <p:nvPr/>
        </p:nvSpPr>
        <p:spPr>
          <a:xfrm>
            <a:off x="343535" y="8425180"/>
            <a:ext cx="23559770" cy="48209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2000"/>
              </a:spcBef>
              <a:spcAft>
                <a:spcPts val="0"/>
              </a:spcAft>
              <a:buClrTx/>
              <a:buSzTx/>
              <a:buFontTx/>
              <a:buNone/>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evolution:</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With a power input of 300 W, the plasma is able to sustain itself.</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In the steady state, number of electron drops to around 5k.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Plasma density is higher at the center. The net charge density is almost uniform.</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a:p>
            <a:pPr marL="742950" marR="0" indent="-742950" algn="l" defTabSz="825500" rtl="0" fontAlgn="auto" latinLnBrk="0" hangingPunct="0">
              <a:lnSpc>
                <a:spcPct val="100000"/>
              </a:lnSpc>
              <a:spcBef>
                <a:spcPts val="2000"/>
              </a:spcBef>
              <a:spcAft>
                <a:spcPts val="0"/>
              </a:spcAft>
              <a:buClrTx/>
              <a:buSzTx/>
              <a:buFontTx/>
              <a:buAutoNum type="arabicPeriod"/>
            </a:pPr>
            <a:r>
              <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rPr>
              <a:t>Shown in the right figure, electrons rotate counter-clockwise, which means that electrons osillate within the plasma. </a:t>
            </a:r>
            <a:endParaRPr kumimoji="0" lang="en-US" sz="4000" b="0" i="0" u="none" strike="noStrike" cap="none" spc="0" normalizeH="0" baseline="0">
              <a:ln>
                <a:noFill/>
              </a:ln>
              <a:solidFill>
                <a:schemeClr val="bg1">
                  <a:lumMod val="90000"/>
                  <a:lumOff val="10000"/>
                </a:schemeClr>
              </a:solidFill>
              <a:effectLst/>
              <a:uFillTx/>
              <a:latin typeface="Arial" panose="020B0604020202020204" pitchFamily="34" charset="0"/>
              <a:ea typeface="Avenir Next Medium"/>
              <a:cs typeface="Arial" panose="020B0604020202020204" pitchFamily="34" charset="0"/>
              <a:sym typeface="Avenir Next Medium"/>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Statistics</a:t>
            </a:r>
            <a:endParaRPr lang="en-US"/>
          </a:p>
        </p:txBody>
      </p:sp>
      <p:pic>
        <p:nvPicPr>
          <p:cNvPr id="3" name="Picture 2" descr="ITER_00454001"/>
          <p:cNvPicPr>
            <a:picLocks noChangeAspect="1"/>
          </p:cNvPicPr>
          <p:nvPr/>
        </p:nvPicPr>
        <p:blipFill>
          <a:blip r:embed="rId1"/>
          <a:stretch>
            <a:fillRect/>
          </a:stretch>
        </p:blipFill>
        <p:spPr>
          <a:xfrm>
            <a:off x="3910330" y="3084195"/>
            <a:ext cx="17360900" cy="10417175"/>
          </a:xfrm>
          <a:prstGeom prst="rect">
            <a:avLst/>
          </a:prstGeom>
        </p:spPr>
      </p:pic>
      <p:sp>
        <p:nvSpPr>
          <p:cNvPr id="4" name="Rectangles 3"/>
          <p:cNvSpPr/>
          <p:nvPr/>
        </p:nvSpPr>
        <p:spPr>
          <a:xfrm>
            <a:off x="3695065" y="6569710"/>
            <a:ext cx="11593195" cy="3528695"/>
          </a:xfrm>
          <a:prstGeom prst="rect">
            <a:avLst/>
          </a:prstGeom>
          <a:noFill/>
          <a:ln w="76200" cap="flat">
            <a:solidFill>
              <a:srgbClr val="92D05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5" name="Rectangles 4"/>
          <p:cNvSpPr/>
          <p:nvPr/>
        </p:nvSpPr>
        <p:spPr>
          <a:xfrm>
            <a:off x="3695065" y="10058400"/>
            <a:ext cx="6144393" cy="3528695"/>
          </a:xfrm>
          <a:prstGeom prst="rect">
            <a:avLst/>
          </a:prstGeom>
          <a:noFill/>
          <a:ln w="76200" cap="flat">
            <a:solidFill>
              <a:srgbClr val="92D050"/>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Summary - Particle-in-cell</a:t>
            </a:r>
            <a:endParaRPr lang="en-US"/>
          </a:p>
        </p:txBody>
      </p:sp>
      <p:graphicFrame>
        <p:nvGraphicFramePr>
          <p:cNvPr id="8" name="Table 7"/>
          <p:cNvGraphicFramePr/>
          <p:nvPr/>
        </p:nvGraphicFramePr>
        <p:xfrm>
          <a:off x="762000" y="3402965"/>
          <a:ext cx="22860000" cy="9864725"/>
        </p:xfrm>
        <a:graphic>
          <a:graphicData uri="http://schemas.openxmlformats.org/drawingml/2006/table">
            <a:tbl>
              <a:tblPr firstRow="1">
                <a:tableStyleId>{0660B408-B3CF-4A94-85FC-2B1E0A45F4A2}</a:tableStyleId>
              </a:tblPr>
              <a:tblGrid>
                <a:gridCol w="11430000"/>
                <a:gridCol w="11430000"/>
              </a:tblGrid>
              <a:tr h="1525905">
                <a:tc>
                  <a:txBody>
                    <a:bodyPr/>
                    <a:p>
                      <a:pPr algn="ctr">
                        <a:buNone/>
                      </a:pPr>
                      <a:r>
                        <a:rPr lang="en-US" sz="4800">
                          <a:solidFill>
                            <a:schemeClr val="accent4"/>
                          </a:solidFill>
                          <a:effectLst/>
                        </a:rPr>
                        <a:t>Pros.</a:t>
                      </a:r>
                      <a:endParaRPr lang="en-US" sz="4800">
                        <a:solidFill>
                          <a:schemeClr val="accent4"/>
                        </a:solidFill>
                        <a:effectLst/>
                      </a:endParaRPr>
                    </a:p>
                  </a:txBody>
                  <a:tcPr anchor="ctr" anchorCtr="0"/>
                </a:tc>
                <a:tc>
                  <a:txBody>
                    <a:bodyPr/>
                    <a:p>
                      <a:pPr algn="ctr">
                        <a:buNone/>
                      </a:pPr>
                      <a:r>
                        <a:rPr lang="en-US" sz="4800">
                          <a:solidFill>
                            <a:schemeClr val="accent4"/>
                          </a:solidFill>
                          <a:effectLst/>
                        </a:rPr>
                        <a:t>Cons.</a:t>
                      </a:r>
                      <a:endParaRPr lang="en-US" sz="4800">
                        <a:solidFill>
                          <a:schemeClr val="accent4"/>
                        </a:solidFill>
                        <a:effectLst/>
                      </a:endParaRPr>
                    </a:p>
                  </a:txBody>
                  <a:tcPr anchor="ctr" anchorCtr="0"/>
                </a:tc>
              </a:tr>
              <a:tr h="1526540">
                <a:tc>
                  <a:txBody>
                    <a:bodyPr/>
                    <a:p>
                      <a:pPr algn="ctr">
                        <a:buNone/>
                      </a:pPr>
                      <a:r>
                        <a:rPr lang="en-US" sz="4800"/>
                        <a:t>No difficult equations to solve.</a:t>
                      </a:r>
                      <a:endParaRPr lang="en-US" sz="4800"/>
                    </a:p>
                  </a:txBody>
                  <a:tcPr anchor="ctr" anchorCtr="0"/>
                </a:tc>
                <a:tc>
                  <a:txBody>
                    <a:bodyPr/>
                    <a:p>
                      <a:pPr algn="ctr">
                        <a:buNone/>
                      </a:pPr>
                      <a:r>
                        <a:rPr lang="en-US" sz="4800"/>
                        <a:t>Heavy computational laod due to a large number of particles.</a:t>
                      </a:r>
                      <a:endParaRPr lang="en-US" sz="4800"/>
                    </a:p>
                  </a:txBody>
                  <a:tcPr anchor="ctr" anchorCtr="0"/>
                </a:tc>
              </a:tr>
              <a:tr h="1525905">
                <a:tc>
                  <a:txBody>
                    <a:bodyPr/>
                    <a:p>
                      <a:pPr marL="0" lvl="1" algn="ctr">
                        <a:buNone/>
                      </a:pPr>
                      <a:r>
                        <a:rPr lang="en-US" sz="4800"/>
                        <a:t>Able to catch the </a:t>
                      </a:r>
                      <a:r>
                        <a:rPr lang="en-US" sz="4800">
                          <a:sym typeface="+mn-ea"/>
                        </a:rPr>
                        <a:t>the kinetic and stochastic phenomena.</a:t>
                      </a:r>
                      <a:endParaRPr lang="en-US" sz="4800"/>
                    </a:p>
                  </a:txBody>
                  <a:tcPr anchor="ctr" anchorCtr="0"/>
                </a:tc>
                <a:tc>
                  <a:txBody>
                    <a:bodyPr/>
                    <a:p>
                      <a:pPr marL="0" lvl="1" algn="ctr">
                        <a:buNone/>
                      </a:pPr>
                      <a:r>
                        <a:rPr lang="en-US" sz="4800">
                          <a:sym typeface="+mn-ea"/>
                        </a:rPr>
                        <a:t>Collisions occur frequently and fast so a extremely shrot time scale is required</a:t>
                      </a:r>
                      <a:endParaRPr lang="en-US" sz="4800"/>
                    </a:p>
                  </a:txBody>
                  <a:tcPr anchor="ctr" anchorCtr="0"/>
                </a:tc>
              </a:tr>
              <a:tr h="2233930">
                <a:tc>
                  <a:txBody>
                    <a:bodyPr/>
                    <a:p>
                      <a:pPr algn="ctr">
                        <a:buNone/>
                      </a:pPr>
                      <a:r>
                        <a:rPr lang="en-US" sz="4800"/>
                        <a:t>Easy to parallelize and feasible for GPU.</a:t>
                      </a:r>
                      <a:endParaRPr lang="en-US" sz="4800"/>
                    </a:p>
                  </a:txBody>
                  <a:tcPr anchor="ctr" anchorCtr="0"/>
                </a:tc>
                <a:tc>
                  <a:txBody>
                    <a:bodyPr/>
                    <a:p>
                      <a:pPr marL="0" lvl="1" algn="ctr">
                        <a:buNone/>
                      </a:pPr>
                      <a:endParaRPr lang="en-US" sz="4800"/>
                    </a:p>
                  </a:txBody>
                  <a:tcPr anchor="ctr" anchorCtr="0"/>
                </a:tc>
              </a:tr>
              <a:tr h="1526540">
                <a:tc>
                  <a:txBody>
                    <a:bodyPr/>
                    <a:p>
                      <a:pPr algn="ctr">
                        <a:buNone/>
                      </a:pPr>
                      <a:endParaRPr lang="en-US" sz="4800"/>
                    </a:p>
                  </a:txBody>
                  <a:tcPr anchor="ctr" anchorCtr="0"/>
                </a:tc>
                <a:tc>
                  <a:txBody>
                    <a:bodyPr/>
                    <a:p>
                      <a:pPr algn="ctr">
                        <a:buNone/>
                      </a:pPr>
                      <a:endParaRPr lang="en-US" sz="4800"/>
                    </a:p>
                  </a:txBody>
                  <a:tcPr anchor="ctr" anchorCtr="0"/>
                </a:tc>
              </a:tr>
              <a:tr h="1525905">
                <a:tc>
                  <a:txBody>
                    <a:bodyPr/>
                    <a:p>
                      <a:pPr algn="ctr">
                        <a:buNone/>
                      </a:pPr>
                      <a:endParaRPr lang="en-US" sz="4800"/>
                    </a:p>
                  </a:txBody>
                  <a:tcPr anchor="ctr" anchorCtr="0"/>
                </a:tc>
                <a:tc>
                  <a:txBody>
                    <a:bodyPr/>
                    <a:p>
                      <a:pPr algn="ctr">
                        <a:buNone/>
                      </a:pPr>
                      <a:endParaRPr lang="en-US" sz="4800"/>
                    </a:p>
                  </a:txBody>
                  <a:tcPr anchor="ctr" anchorCtr="0"/>
                </a:tc>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Basic concepts</a:t>
            </a:r>
            <a:endParaRPr lang="en-US"/>
          </a:p>
        </p:txBody>
      </p:sp>
      <p:sp>
        <p:nvSpPr>
          <p:cNvPr id="4" name="Text Placeholder 3"/>
          <p:cNvSpPr/>
          <p:nvPr>
            <p:ph type="body" idx="1"/>
          </p:nvPr>
        </p:nvSpPr>
        <p:spPr/>
        <p:txBody>
          <a:bodyPr/>
          <a:p>
            <a:r>
              <a:rPr lang="en-US">
                <a:sym typeface="+mn-ea"/>
              </a:rPr>
              <a:t>Debye Length</a:t>
            </a:r>
            <a:endParaRPr lang="en-US">
              <a:sym typeface="+mn-ea"/>
            </a:endParaRPr>
          </a:p>
          <a:p>
            <a:r>
              <a:rPr lang="en-US"/>
              <a:t>Mean Free Path</a:t>
            </a:r>
            <a:endParaRPr lang="en-US"/>
          </a:p>
          <a:p>
            <a:r>
              <a:rPr lang="en-US"/>
              <a:t>Plasma Oscillation Frequency</a:t>
            </a:r>
            <a:endParaRPr lang="en-US"/>
          </a:p>
          <a:p>
            <a:r>
              <a:rPr lang="en-US"/>
              <a:t>Plasma Criteria</a:t>
            </a:r>
            <a:endParaRPr lang="en-US"/>
          </a:p>
          <a:p>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Debye length</a:t>
            </a:r>
            <a:endParaRPr lang="en-US"/>
          </a:p>
        </p:txBody>
      </p:sp>
      <p:pic>
        <p:nvPicPr>
          <p:cNvPr id="3" name="Picture 2"/>
          <p:cNvPicPr>
            <a:picLocks noChangeAspect="1"/>
          </p:cNvPicPr>
          <p:nvPr/>
        </p:nvPicPr>
        <p:blipFill>
          <a:blip r:embed="rId1"/>
          <a:stretch>
            <a:fillRect/>
          </a:stretch>
        </p:blipFill>
        <p:spPr>
          <a:xfrm>
            <a:off x="9915525" y="1610360"/>
            <a:ext cx="14321790" cy="12036425"/>
          </a:xfrm>
          <a:prstGeom prst="rect">
            <a:avLst/>
          </a:prstGeom>
        </p:spPr>
      </p:pic>
      <p:sp>
        <p:nvSpPr>
          <p:cNvPr id="4" name="Text Box 3"/>
          <p:cNvSpPr txBox="1"/>
          <p:nvPr/>
        </p:nvSpPr>
        <p:spPr>
          <a:xfrm>
            <a:off x="762000" y="3175000"/>
            <a:ext cx="9283700" cy="86118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The characteristic length scale in a plasma is the electron Debye length </a:t>
            </a:r>
            <a:r>
              <a:rPr kumimoji="0" lang="en-US" sz="4800" b="0" i="0" u="none" strike="noStrike" cap="none" spc="0" normalizeH="0" baseline="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λ</a:t>
            </a:r>
            <a:r>
              <a:rPr kumimoji="0" lang="en-US" sz="4800" b="0" i="0" u="none" strike="noStrike" cap="none" spc="0" normalizeH="0" baseline="-2500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De</a:t>
            </a: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a:t>
            </a:r>
            <a:endPar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The Debye length is the distance scale over which significant charge densities can spontaneously exist. In anothre word, plasma can be viewed as neutral beyond Debye length.</a:t>
            </a:r>
            <a:endParaRPr kumimoji="0" lang="en-US" sz="4800" b="0" i="0" u="none" strike="noStrike" cap="none" spc="0" normalizeH="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endParaRPr>
          </a:p>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baseline="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T</a:t>
            </a:r>
            <a:r>
              <a:rPr kumimoji="0" lang="en-US" sz="4800" b="0" i="0" u="none" strike="noStrike" cap="none" spc="0" normalizeH="0" baseline="-2500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e</a:t>
            </a:r>
            <a:r>
              <a:rPr kumimoji="0" lang="en-US" sz="4800" b="0" i="0" u="none" strike="noStrike" cap="none" spc="0" normalizeH="0" baseline="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 ↑ → </a:t>
            </a:r>
            <a:r>
              <a:rPr lang="en-US" sz="48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λ</a:t>
            </a:r>
            <a:r>
              <a:rPr lang="en-US" sz="4800" baseline="-250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De</a:t>
            </a:r>
            <a:r>
              <a:rPr lang="en-US" sz="48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 ↑</a:t>
            </a:r>
            <a:endParaRPr lang="en-US" sz="48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endParaRPr>
          </a:p>
          <a:p>
            <a:pPr marL="571500" marR="0" indent="-571500" algn="l" defTabSz="825500" rtl="0" eaLnBrk="1">
              <a:lnSpc>
                <a:spcPct val="100000"/>
              </a:lnSpc>
              <a:spcBef>
                <a:spcPts val="500"/>
              </a:spcBef>
              <a:spcAft>
                <a:spcPts val="500"/>
              </a:spcAft>
              <a:buClrTx/>
              <a:buSzTx/>
              <a:buFont typeface="Arial" panose="020B0604020202020204" pitchFamily="34" charset="0"/>
              <a:buChar char="•"/>
            </a:pPr>
            <a:r>
              <a:rPr kumimoji="0" lang="en-US" sz="4800" b="0" i="0" u="none" strike="noStrike" cap="none" spc="0" normalizeH="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n</a:t>
            </a:r>
            <a:r>
              <a:rPr kumimoji="0" lang="en-US" sz="4800" b="0" i="0" u="none" strike="noStrike" cap="none" spc="0" normalizeH="0" baseline="-2500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e</a:t>
            </a:r>
            <a:r>
              <a:rPr kumimoji="0" lang="en-US" sz="4800" b="0" i="0" u="none" strike="noStrike" cap="none" spc="0" normalizeH="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 </a:t>
            </a:r>
            <a:r>
              <a:rPr lang="en-US" sz="48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 → λ</a:t>
            </a:r>
            <a:r>
              <a:rPr lang="en-US" sz="4800" baseline="-250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De</a:t>
            </a:r>
            <a:r>
              <a:rPr lang="en-US" sz="4800">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Avenir Next Medium"/>
              </a:rPr>
              <a:t> ↓</a:t>
            </a:r>
            <a:endParaRPr kumimoji="0" lang="en-US" sz="4800" b="0" i="0" u="none" strike="noStrike" cap="none" spc="0" normalizeH="0">
              <a:ln/>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endParaRPr>
          </a:p>
        </p:txBody>
      </p:sp>
      <p:sp>
        <p:nvSpPr>
          <p:cNvPr id="5" name="Rectangles 4"/>
          <p:cNvSpPr/>
          <p:nvPr/>
        </p:nvSpPr>
        <p:spPr>
          <a:xfrm>
            <a:off x="15071725" y="1673225"/>
            <a:ext cx="3888740" cy="1512570"/>
          </a:xfrm>
          <a:prstGeom prst="rect">
            <a:avLst/>
          </a:prstGeom>
          <a:noFill/>
          <a:ln w="38100" cap="flat">
            <a:solidFill>
              <a:schemeClr val="tx1"/>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6" name="Rectangles 5"/>
          <p:cNvSpPr/>
          <p:nvPr/>
        </p:nvSpPr>
        <p:spPr>
          <a:xfrm>
            <a:off x="11784965" y="3305810"/>
            <a:ext cx="3287395" cy="593725"/>
          </a:xfrm>
          <a:prstGeom prst="rect">
            <a:avLst/>
          </a:prstGeom>
          <a:noFill/>
          <a:ln w="38100" cap="flat">
            <a:solidFill>
              <a:schemeClr val="tx1"/>
            </a:solidFill>
            <a:miter lim="400000"/>
          </a:ln>
          <a:extLst>
            <a:ext uri="{909E8E84-426E-40DD-AFC4-6F175D3DCCD1}">
              <a14:hiddenFill xmlns:a14="http://schemas.microsoft.com/office/drawing/2010/main">
                <a:solidFill>
                  <a:schemeClr val="accent1"/>
                </a:solidFill>
              </a14:hiddenFill>
            </a:ext>
          </a:extLst>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Text Box 6"/>
          <p:cNvSpPr txBox="1"/>
          <p:nvPr/>
        </p:nvSpPr>
        <p:spPr>
          <a:xfrm>
            <a:off x="9028430" y="1508125"/>
            <a:ext cx="5791200" cy="17379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Poisson's Equation</a:t>
            </a:r>
            <a:endParaRPr lang="en-US" sz="4800" b="1">
              <a:latin typeface="Arial" panose="020B0604020202020204" pitchFamily="34" charset="0"/>
              <a:cs typeface="Arial" panose="020B0604020202020204" pitchFamily="34" charset="0"/>
              <a:sym typeface="+mn-ea"/>
            </a:endParaRPr>
          </a:p>
          <a:p>
            <a:pPr marL="495300" indent="-495300" defTabSz="643890" eaLnBrk="1" hangingPunct="1">
              <a:lnSpc>
                <a:spcPct val="90000"/>
              </a:lnSpc>
              <a:spcBef>
                <a:spcPts val="1200"/>
              </a:spcBef>
              <a:spcAft>
                <a:spcPts val="1200"/>
              </a:spcAft>
              <a:defRPr sz="3745"/>
            </a:pPr>
            <a:r>
              <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rPr>
              <a:t>Boltzmann Relation</a:t>
            </a:r>
            <a:endParaRPr kumimoji="0" lang="en-US" sz="4800" b="1" i="0" u="none" strike="noStrike" cap="none" spc="0" normalizeH="0" baseline="0">
              <a:ln>
                <a:noFill/>
              </a:ln>
              <a:solidFill>
                <a:schemeClr val="accent5">
                  <a:hueOff val="-234537"/>
                  <a:satOff val="-1092"/>
                  <a:lumOff val="-14780"/>
                </a:schemeClr>
              </a:solidFill>
              <a:effectLst/>
              <a:uFillTx/>
              <a:latin typeface="Arial" panose="020B0604020202020204" pitchFamily="34" charset="0"/>
              <a:ea typeface="Avenir Next Medium"/>
              <a:cs typeface="Arial" panose="020B0604020202020204" pitchFamily="34" charset="0"/>
              <a:sym typeface="+mn-ea"/>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Physical meaning of Debye length</a:t>
            </a:r>
            <a:endParaRPr lang="en-US"/>
          </a:p>
        </p:txBody>
      </p:sp>
      <p:grpSp>
        <p:nvGrpSpPr>
          <p:cNvPr id="21514" name="Group 21513"/>
          <p:cNvGrpSpPr/>
          <p:nvPr/>
        </p:nvGrpSpPr>
        <p:grpSpPr>
          <a:xfrm>
            <a:off x="15732760" y="5095050"/>
            <a:ext cx="7987981" cy="6625780"/>
            <a:chOff x="4150" y="708"/>
            <a:chExt cx="1189" cy="953"/>
          </a:xfrm>
        </p:grpSpPr>
        <p:sp>
          <p:nvSpPr>
            <p:cNvPr id="21509" name="Oval 21508"/>
            <p:cNvSpPr/>
            <p:nvPr/>
          </p:nvSpPr>
          <p:spPr>
            <a:xfrm>
              <a:off x="4150" y="708"/>
              <a:ext cx="952" cy="953"/>
            </a:xfrm>
            <a:prstGeom prst="ellipse">
              <a:avLst/>
            </a:prstGeom>
            <a:gradFill rotWithShape="1">
              <a:gsLst>
                <a:gs pos="0">
                  <a:srgbClr val="000099"/>
                </a:gs>
                <a:gs pos="100000">
                  <a:srgbClr val="CCECFF"/>
                </a:gs>
              </a:gsLst>
              <a:path path="shape">
                <a:fillToRect l="50000" t="50000" r="50000" b="50000"/>
              </a:path>
              <a:tileRect/>
            </a:gradFill>
            <a:ln w="9525" cap="flat" cmpd="sng">
              <a:solidFill>
                <a:srgbClr val="00FF00"/>
              </a:solidFill>
              <a:prstDash val="solid"/>
              <a:headEnd type="none" w="med" len="med"/>
              <a:tailEnd type="none" w="med" len="med"/>
            </a:ln>
          </p:spPr>
          <p:txBody>
            <a:bodyPr/>
            <a:p>
              <a:endParaRPr lang="en-US"/>
            </a:p>
          </p:txBody>
        </p:sp>
        <p:sp>
          <p:nvSpPr>
            <p:cNvPr id="21508" name="Oval 21507"/>
            <p:cNvSpPr/>
            <p:nvPr/>
          </p:nvSpPr>
          <p:spPr>
            <a:xfrm>
              <a:off x="4600" y="1147"/>
              <a:ext cx="63" cy="63"/>
            </a:xfrm>
            <a:prstGeom prst="ellipse">
              <a:avLst/>
            </a:prstGeom>
            <a:solidFill>
              <a:srgbClr val="FF0000"/>
            </a:solidFill>
            <a:ln w="9525" cap="flat" cmpd="sng">
              <a:solidFill>
                <a:srgbClr val="FF0000"/>
              </a:solidFill>
              <a:prstDash val="solid"/>
              <a:headEnd type="none" w="med" len="med"/>
              <a:tailEnd type="none" w="med" len="med"/>
            </a:ln>
          </p:spPr>
          <p:txBody>
            <a:bodyPr/>
            <a:p>
              <a:endParaRPr lang="en-US"/>
            </a:p>
          </p:txBody>
        </p:sp>
        <p:sp>
          <p:nvSpPr>
            <p:cNvPr id="21510" name="Straight Connector 21509"/>
            <p:cNvSpPr/>
            <p:nvPr/>
          </p:nvSpPr>
          <p:spPr>
            <a:xfrm flipV="1">
              <a:off x="4639" y="1026"/>
              <a:ext cx="455" cy="143"/>
            </a:xfrm>
            <a:prstGeom prst="line">
              <a:avLst/>
            </a:prstGeom>
            <a:ln w="9525" cap="flat" cmpd="sng">
              <a:solidFill>
                <a:schemeClr val="tx1"/>
              </a:solidFill>
              <a:prstDash val="solid"/>
              <a:headEnd type="none" w="med" len="med"/>
              <a:tailEnd type="triangle" w="med" len="med"/>
            </a:ln>
          </p:spPr>
        </p:sp>
        <p:sp>
          <p:nvSpPr>
            <p:cNvPr id="21511" name="Text Box 21510"/>
            <p:cNvSpPr txBox="1"/>
            <p:nvPr/>
          </p:nvSpPr>
          <p:spPr>
            <a:xfrm>
              <a:off x="4877" y="1206"/>
              <a:ext cx="258" cy="45"/>
            </a:xfrm>
            <a:prstGeom prst="rect">
              <a:avLst/>
            </a:prstGeom>
            <a:noFill/>
            <a:ln w="9525">
              <a:noFill/>
            </a:ln>
          </p:spPr>
          <p:txBody>
            <a:bodyPr wrap="square" anchor="t">
              <a:spAutoFit/>
            </a:bodyPr>
            <a:p>
              <a:r>
                <a:rPr lang="el-GR" altLang="ja-JP" sz="7200" b="1" i="1" dirty="0">
                  <a:latin typeface="Century" panose="02040604050505020304" pitchFamily="18" charset="0"/>
                  <a:cs typeface="Arial" panose="020B0604020202020204" pitchFamily="34" charset="0"/>
                </a:rPr>
                <a:t>λ</a:t>
              </a:r>
              <a:r>
                <a:rPr lang="en-US" altLang="ja-JP" sz="7200" b="1" i="1" baseline="-25000">
                  <a:latin typeface="Century" panose="02040604050505020304" pitchFamily="18" charset="0"/>
                  <a:cs typeface="Arial" panose="020B0604020202020204" pitchFamily="34" charset="0"/>
                </a:rPr>
                <a:t>D</a:t>
              </a:r>
              <a:endParaRPr lang="en-US" altLang="ja-JP" sz="7200" b="1" i="1" baseline="-25000" dirty="0">
                <a:latin typeface="Century" panose="02040604050505020304" pitchFamily="18" charset="0"/>
                <a:ea typeface="Arial" panose="020B0604020202020204" pitchFamily="34" charset="0"/>
                <a:cs typeface="Arial" panose="020B0604020202020204" pitchFamily="34" charset="0"/>
              </a:endParaRPr>
            </a:p>
          </p:txBody>
        </p:sp>
        <p:sp>
          <p:nvSpPr>
            <p:cNvPr id="21512" name="Text Box 21511"/>
            <p:cNvSpPr txBox="1"/>
            <p:nvPr/>
          </p:nvSpPr>
          <p:spPr>
            <a:xfrm>
              <a:off x="4992" y="752"/>
              <a:ext cx="347" cy="42"/>
            </a:xfrm>
            <a:prstGeom prst="rect">
              <a:avLst/>
            </a:prstGeom>
            <a:noFill/>
            <a:ln w="9525">
              <a:noFill/>
            </a:ln>
          </p:spPr>
          <p:txBody>
            <a:bodyPr wrap="square" anchor="t">
              <a:spAutoFit/>
            </a:bodyPr>
            <a:p>
              <a:r>
                <a:rPr lang="en-US" altLang="ja-JP" sz="6600" b="1" i="1">
                  <a:latin typeface="Century" panose="02040604050505020304" pitchFamily="18" charset="0"/>
                </a:rPr>
                <a:t>U</a:t>
              </a:r>
              <a:r>
                <a:rPr lang="en-US" altLang="ja-JP" sz="6600" b="1">
                  <a:latin typeface="Century" panose="02040604050505020304" pitchFamily="18" charset="0"/>
                  <a:cs typeface="Arial" panose="020B0604020202020204" pitchFamily="34" charset="0"/>
                </a:rPr>
                <a:t>→0</a:t>
              </a:r>
              <a:endParaRPr lang="en-US" altLang="ja-JP" sz="6600" b="1">
                <a:latin typeface="Century" panose="02040604050505020304" pitchFamily="18" charset="0"/>
                <a:ea typeface="Arial" panose="020B0604020202020204" pitchFamily="34" charset="0"/>
                <a:cs typeface="Arial" panose="020B0604020202020204" pitchFamily="34" charset="0"/>
              </a:endParaRPr>
            </a:p>
          </p:txBody>
        </p:sp>
      </p:grpSp>
      <p:sp>
        <p:nvSpPr>
          <p:cNvPr id="21506" name="Rectangles 21505"/>
          <p:cNvSpPr/>
          <p:nvPr/>
        </p:nvSpPr>
        <p:spPr>
          <a:xfrm>
            <a:off x="826135" y="3430270"/>
            <a:ext cx="14044930" cy="8729980"/>
          </a:xfrm>
          <a:prstGeom prst="rect">
            <a:avLst/>
          </a:prstGeom>
          <a:noFill/>
          <a:ln w="9525">
            <a:noFill/>
          </a:ln>
        </p:spPr>
        <p:txBody>
          <a:bodyPr wrap="square">
            <a:spAutoFit/>
          </a:bodyPr>
          <a:p>
            <a:pPr>
              <a:lnSpc>
                <a:spcPct val="120000"/>
              </a:lnSpc>
            </a:pPr>
            <a:r>
              <a:rPr lang="en-US" altLang="ja-JP" sz="4000">
                <a:solidFill>
                  <a:schemeClr val="bg1">
                    <a:lumMod val="75000"/>
                    <a:lumOff val="25000"/>
                  </a:schemeClr>
                </a:solidFill>
                <a:latin typeface="Arial" panose="020B0604020202020204" pitchFamily="34" charset="0"/>
                <a:cs typeface="Arial" panose="020B0604020202020204" pitchFamily="34" charset="0"/>
              </a:rPr>
              <a:t>It is the “screening” distance, or the distance over which the usual Coulomb 1/r field is killed off exponentially by the polarization of the plasma. This is the most important length in plasma physics. </a:t>
            </a: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a:p>
            <a:pPr>
              <a:lnSpc>
                <a:spcPct val="120000"/>
              </a:lnSpc>
            </a:pP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a:p>
            <a:pPr>
              <a:lnSpc>
                <a:spcPct val="120000"/>
              </a:lnSpc>
            </a:pPr>
            <a:r>
              <a:rPr lang="en-US" altLang="ja-JP" sz="4000">
                <a:solidFill>
                  <a:schemeClr val="bg1">
                    <a:lumMod val="75000"/>
                    <a:lumOff val="25000"/>
                  </a:schemeClr>
                </a:solidFill>
                <a:latin typeface="Arial" panose="020B0604020202020204" pitchFamily="34" charset="0"/>
                <a:cs typeface="Arial" panose="020B0604020202020204" pitchFamily="34" charset="0"/>
              </a:rPr>
              <a:t>If you have a gas with equal numbers of charged particles in which this length is larger than the size of the gas, you don’t have to do plasma physics. But if the Debye length is smaller than the size of the gas, then you have to consider the fact that electric fields applied to such plasmas don’t penetrate into them any deeper than a few Debye lengths.</a:t>
            </a:r>
            <a:endParaRPr lang="en-US" altLang="ja-JP" sz="4000">
              <a:solidFill>
                <a:schemeClr val="bg1">
                  <a:lumMod val="75000"/>
                  <a:lumOff val="25000"/>
                </a:schemeClr>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Collision cross section</a:t>
            </a:r>
            <a:endParaRPr lang="en-US"/>
          </a:p>
        </p:txBody>
      </p:sp>
      <p:sp>
        <p:nvSpPr>
          <p:cNvPr id="4" name="Text Placeholder 3"/>
          <p:cNvSpPr/>
          <p:nvPr>
            <p:ph type="body" idx="1"/>
          </p:nvPr>
        </p:nvSpPr>
        <p:spPr>
          <a:xfrm>
            <a:off x="762000" y="3860800"/>
            <a:ext cx="14782800" cy="8585200"/>
          </a:xfrm>
        </p:spPr>
        <p:txBody>
          <a:bodyPr/>
          <a:p>
            <a:r>
              <a:rPr lang="en-US">
                <a:latin typeface="Arial" panose="020B0604020202020204" pitchFamily="34" charset="0"/>
                <a:cs typeface="Arial" panose="020B0604020202020204" pitchFamily="34" charset="0"/>
              </a:rPr>
              <a:t>The cross section (unit: m</a:t>
            </a:r>
            <a:r>
              <a:rPr lang="en-US" baseline="30000">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is used to descrie the possibility of particle collisions.</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hard ball model, assuming the radius of neutral particle is r, </a:t>
            </a:r>
            <a:r>
              <a:rPr lang="en-US">
                <a:solidFill>
                  <a:schemeClr val="tx1"/>
                </a:solidFill>
                <a:latin typeface="Arial" panose="020B0604020202020204" pitchFamily="34" charset="0"/>
                <a:cs typeface="Arial" panose="020B0604020202020204" pitchFamily="34" charset="0"/>
              </a:rPr>
              <a:t>n-n</a:t>
            </a:r>
            <a:r>
              <a:rPr lang="en-US">
                <a:latin typeface="Arial" panose="020B0604020202020204" pitchFamily="34" charset="0"/>
                <a:cs typeface="Arial" panose="020B0604020202020204" pitchFamily="34" charset="0"/>
              </a:rPr>
              <a:t> collision cross section is </a:t>
            </a:r>
            <a:r>
              <a:rPr lang="en-US">
                <a:solidFill>
                  <a:schemeClr val="tx1"/>
                </a:solidFill>
                <a:latin typeface="Arial" panose="020B0604020202020204" pitchFamily="34" charset="0"/>
                <a:cs typeface="Arial" panose="020B0604020202020204" pitchFamily="34" charset="0"/>
              </a:rPr>
              <a:t>4πr</a:t>
            </a:r>
            <a:r>
              <a:rPr lang="en-US" baseline="30000">
                <a:solidFill>
                  <a:schemeClr val="tx1"/>
                </a:solidFill>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while </a:t>
            </a:r>
            <a:r>
              <a:rPr lang="en-US">
                <a:solidFill>
                  <a:schemeClr val="tx1"/>
                </a:solidFill>
                <a:latin typeface="Arial" panose="020B0604020202020204" pitchFamily="34" charset="0"/>
                <a:cs typeface="Arial" panose="020B0604020202020204" pitchFamily="34" charset="0"/>
              </a:rPr>
              <a:t>e-n</a:t>
            </a:r>
            <a:r>
              <a:rPr lang="en-US">
                <a:latin typeface="Arial" panose="020B0604020202020204" pitchFamily="34" charset="0"/>
                <a:cs typeface="Arial" panose="020B0604020202020204" pitchFamily="34" charset="0"/>
              </a:rPr>
              <a:t> cross section is </a:t>
            </a:r>
            <a:r>
              <a:rPr lang="en-US">
                <a:solidFill>
                  <a:schemeClr val="tx1"/>
                </a:solidFill>
                <a:latin typeface="Arial" panose="020B0604020202020204" pitchFamily="34" charset="0"/>
                <a:cs typeface="Arial" panose="020B0604020202020204" pitchFamily="34" charset="0"/>
              </a:rPr>
              <a:t>πr</a:t>
            </a:r>
            <a:r>
              <a:rPr lang="en-US" baseline="30000">
                <a:solidFill>
                  <a:schemeClr val="tx1"/>
                </a:solidFill>
                <a:latin typeface="Arial" panose="020B0604020202020204" pitchFamily="34" charset="0"/>
                <a:cs typeface="Arial" panose="020B0604020202020204" pitchFamily="34" charset="0"/>
              </a:rPr>
              <a:t>2</a:t>
            </a:r>
            <a:r>
              <a:rPr lang="en-US">
                <a:latin typeface="Arial" panose="020B0604020202020204" pitchFamily="34" charset="0"/>
                <a:cs typeface="Arial" panose="020B0604020202020204" pitchFamily="34" charset="0"/>
              </a:rPr>
              <a:t>. </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In real case, cross section is energy-dependent. </a:t>
            </a:r>
            <a:endParaRPr lang="en-US">
              <a:latin typeface="Arial" panose="020B0604020202020204" pitchFamily="34" charset="0"/>
              <a:cs typeface="Arial" panose="020B0604020202020204" pitchFamily="34" charset="0"/>
            </a:endParaRPr>
          </a:p>
        </p:txBody>
      </p:sp>
      <p:grpSp>
        <p:nvGrpSpPr>
          <p:cNvPr id="13" name="Group 12"/>
          <p:cNvGrpSpPr/>
          <p:nvPr/>
        </p:nvGrpSpPr>
        <p:grpSpPr>
          <a:xfrm>
            <a:off x="17822545" y="1555750"/>
            <a:ext cx="4173220" cy="3671570"/>
            <a:chOff x="26990" y="5287"/>
            <a:chExt cx="6572" cy="5782"/>
          </a:xfrm>
        </p:grpSpPr>
        <p:sp>
          <p:nvSpPr>
            <p:cNvPr id="5" name="Oval 4"/>
            <p:cNvSpPr/>
            <p:nvPr/>
          </p:nvSpPr>
          <p:spPr>
            <a:xfrm>
              <a:off x="28573" y="6080"/>
              <a:ext cx="4196" cy="4196"/>
            </a:xfrm>
            <a:prstGeom prst="ellipse">
              <a:avLst/>
            </a:prstGeom>
            <a:gradFill>
              <a:gsLst>
                <a:gs pos="0">
                  <a:srgbClr val="007BD3"/>
                </a:gs>
                <a:gs pos="100000">
                  <a:srgbClr val="034373"/>
                </a:gs>
              </a:gsLst>
              <a:lin ang="5400000" scaled="0"/>
            </a:gra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Oval 6"/>
            <p:cNvSpPr/>
            <p:nvPr/>
          </p:nvSpPr>
          <p:spPr>
            <a:xfrm>
              <a:off x="27790" y="6049"/>
              <a:ext cx="1235" cy="1297"/>
            </a:xfrm>
            <a:prstGeom prst="ellipse">
              <a:avLst/>
            </a:prstGeom>
            <a:gradFill>
              <a:gsLst>
                <a:gs pos="0">
                  <a:srgbClr val="E30000"/>
                </a:gs>
                <a:gs pos="100000">
                  <a:srgbClr val="760303"/>
                </a:gs>
              </a:gsLst>
              <a:lin ang="5400000" scaled="0"/>
            </a:gra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27780" y="5287"/>
              <a:ext cx="5783" cy="5783"/>
            </a:xfrm>
            <a:prstGeom prst="ellipse">
              <a:avLst/>
            </a:prstGeom>
            <a:noFill/>
            <a:ln w="12700" cap="flat" cmpd="sng">
              <a:solidFill>
                <a:srgbClr val="92D050"/>
              </a:solidFill>
              <a:prstDash val="sys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38" name="Object 37">
              <a:hlinkClick r:id="" action="ppaction://ole?verb="/>
            </p:cNvPr>
            <p:cNvGraphicFramePr>
              <a:graphicFrameLocks noChangeAspect="1"/>
            </p:cNvGraphicFramePr>
            <p:nvPr/>
          </p:nvGraphicFramePr>
          <p:xfrm>
            <a:off x="26990" y="5287"/>
            <a:ext cx="800" cy="1360"/>
          </p:xfrm>
          <a:graphic>
            <a:graphicData uri="http://schemas.openxmlformats.org/presentationml/2006/ole">
              <mc:AlternateContent xmlns:mc="http://schemas.openxmlformats.org/markup-compatibility/2006">
                <mc:Choice xmlns:v="urn:schemas-microsoft-com:vml" Requires="v">
                  <p:oleObj spid="_x0000_s39" name="" r:id="rId1" imgW="127000" imgH="215900" progId="Equation.KSEE3">
                    <p:embed/>
                  </p:oleObj>
                </mc:Choice>
                <mc:Fallback>
                  <p:oleObj name="" r:id="rId1" imgW="127000" imgH="215900" progId="Equation.KSEE3">
                    <p:embed/>
                    <p:pic>
                      <p:nvPicPr>
                        <p:cNvPr id="0" name="Picture 2048"/>
                        <p:cNvPicPr/>
                        <p:nvPr/>
                      </p:nvPicPr>
                      <p:blipFill>
                        <a:blip r:embed="rId2"/>
                        <a:stretch>
                          <a:fillRect/>
                        </a:stretch>
                      </p:blipFill>
                      <p:spPr>
                        <a:xfrm>
                          <a:off x="26990" y="5287"/>
                          <a:ext cx="800" cy="1360"/>
                        </a:xfrm>
                        <a:prstGeom prst="rect">
                          <a:avLst/>
                        </a:prstGeom>
                      </p:spPr>
                    </p:pic>
                  </p:oleObj>
                </mc:Fallback>
              </mc:AlternateContent>
            </a:graphicData>
          </a:graphic>
        </p:graphicFrame>
        <p:graphicFrame>
          <p:nvGraphicFramePr>
            <p:cNvPr id="11" name="Object 10">
              <a:hlinkClick r:id="" action="ppaction://ole?verb="/>
            </p:cNvPr>
            <p:cNvGraphicFramePr>
              <a:graphicFrameLocks noChangeAspect="1"/>
            </p:cNvGraphicFramePr>
            <p:nvPr/>
          </p:nvGraphicFramePr>
          <p:xfrm>
            <a:off x="30425" y="6554"/>
            <a:ext cx="1034" cy="1599"/>
          </p:xfrm>
          <a:graphic>
            <a:graphicData uri="http://schemas.openxmlformats.org/presentationml/2006/ole">
              <mc:AlternateContent xmlns:mc="http://schemas.openxmlformats.org/markup-compatibility/2006">
                <mc:Choice xmlns:v="urn:schemas-microsoft-com:vml" Requires="v">
                  <p:oleObj spid="_x0000_s12" name="" r:id="rId3" imgW="139700" imgH="215900" progId="Equation.KSEE3">
                    <p:embed/>
                  </p:oleObj>
                </mc:Choice>
                <mc:Fallback>
                  <p:oleObj name="" r:id="rId3" imgW="139700" imgH="215900" progId="Equation.KSEE3">
                    <p:embed/>
                    <p:pic>
                      <p:nvPicPr>
                        <p:cNvPr id="0" name="Picture 2048"/>
                        <p:cNvPicPr/>
                        <p:nvPr/>
                      </p:nvPicPr>
                      <p:blipFill>
                        <a:blip r:embed="rId4"/>
                        <a:stretch>
                          <a:fillRect/>
                        </a:stretch>
                      </p:blipFill>
                      <p:spPr>
                        <a:xfrm>
                          <a:off x="30425" y="6554"/>
                          <a:ext cx="1034" cy="1599"/>
                        </a:xfrm>
                        <a:prstGeom prst="rect">
                          <a:avLst/>
                        </a:prstGeom>
                      </p:spPr>
                    </p:pic>
                  </p:oleObj>
                </mc:Fallback>
              </mc:AlternateContent>
            </a:graphicData>
          </a:graphic>
        </p:graphicFrame>
      </p:grpSp>
      <p:sp>
        <p:nvSpPr>
          <p:cNvPr id="34" name="Text Box 33"/>
          <p:cNvSpPr txBox="1"/>
          <p:nvPr/>
        </p:nvSpPr>
        <p:spPr>
          <a:xfrm>
            <a:off x="16528415" y="5227955"/>
            <a:ext cx="7606665" cy="17068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Hard Ball Model:</a:t>
            </a:r>
            <a:endParaRPr kumimoji="0" lang="en-US" sz="4800" b="0" i="0" baseline="0">
              <a:ln>
                <a:noFill/>
              </a:ln>
              <a:solidFill>
                <a:schemeClr val="bg1"/>
              </a:solidFill>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500"/>
              </a:spcBef>
              <a:spcAft>
                <a:spcPts val="500"/>
              </a:spcAft>
              <a:buClrTx/>
              <a:buSzTx/>
              <a:buFontTx/>
              <a:buNone/>
            </a:pPr>
            <a:r>
              <a:rPr kumimoji="0" lang="en-US" sz="4800" b="0" i="0" baseline="0">
                <a:ln>
                  <a:noFill/>
                </a:ln>
                <a:solidFill>
                  <a:schemeClr val="bg1"/>
                </a:solidFill>
                <a:effectLst/>
                <a:uFillTx/>
                <a:latin typeface="Avenir Next Medium" charset="0"/>
                <a:ea typeface="Avenir Next Medium"/>
                <a:cs typeface="Avenir Next Medium"/>
                <a:sym typeface="Avenir Next Medium"/>
              </a:rPr>
              <a:t>Cross section </a:t>
            </a:r>
            <a:r>
              <a:rPr kumimoji="0" lang="en-US" sz="4800" b="0" i="0" baseline="0">
                <a:ln>
                  <a:noFill/>
                </a:ln>
                <a:solidFill>
                  <a:schemeClr val="bg1"/>
                </a:solidFill>
                <a:effectLst/>
                <a:uFillTx/>
                <a:latin typeface="Arial" panose="020B0604020202020204" pitchFamily="34" charset="0"/>
                <a:ea typeface="Avenir Next Medium"/>
                <a:cs typeface="Arial" panose="020B0604020202020204" pitchFamily="34" charset="0"/>
                <a:sym typeface="Avenir Next Medium"/>
              </a:rPr>
              <a:t>σ=π</a:t>
            </a:r>
            <a:r>
              <a:rPr kumimoji="0" lang="en-US" sz="4800" b="0" i="0" baseline="0">
                <a:ln>
                  <a:noFill/>
                </a:ln>
                <a:solidFill>
                  <a:schemeClr val="bg1"/>
                </a:solidFill>
                <a:effectLst/>
                <a:uFillTx/>
                <a:latin typeface="Avenir Next Medium" charset="0"/>
                <a:ea typeface="Avenir Next Medium"/>
                <a:cs typeface="Avenir Next Medium"/>
                <a:sym typeface="Avenir Next Medium"/>
              </a:rPr>
              <a:t>(r</a:t>
            </a:r>
            <a:r>
              <a:rPr kumimoji="0" lang="en-US" sz="4800" b="0" i="0" baseline="-25000">
                <a:ln>
                  <a:noFill/>
                </a:ln>
                <a:solidFill>
                  <a:schemeClr val="bg1"/>
                </a:solidFill>
                <a:effectLst/>
                <a:uFillTx/>
                <a:latin typeface="Avenir Next Medium" charset="0"/>
                <a:ea typeface="Avenir Next Medium"/>
                <a:cs typeface="Avenir Next Medium"/>
                <a:sym typeface="Avenir Next Medium"/>
              </a:rPr>
              <a:t>1</a:t>
            </a:r>
            <a:r>
              <a:rPr kumimoji="0" lang="en-US" sz="4800" b="0" i="0" baseline="0">
                <a:ln>
                  <a:noFill/>
                </a:ln>
                <a:solidFill>
                  <a:schemeClr val="bg1"/>
                </a:solidFill>
                <a:effectLst/>
                <a:uFillTx/>
                <a:latin typeface="Avenir Next Medium" charset="0"/>
                <a:ea typeface="Avenir Next Medium"/>
                <a:cs typeface="Avenir Next Medium"/>
                <a:sym typeface="Avenir Next Medium"/>
              </a:rPr>
              <a:t>+r</a:t>
            </a:r>
            <a:r>
              <a:rPr kumimoji="0" lang="en-US" sz="4800" b="0" i="0" baseline="-25000">
                <a:ln>
                  <a:noFill/>
                </a:ln>
                <a:solidFill>
                  <a:schemeClr val="bg1"/>
                </a:solidFill>
                <a:effectLst/>
                <a:uFillTx/>
                <a:latin typeface="Avenir Next Medium" charset="0"/>
                <a:ea typeface="Avenir Next Medium"/>
                <a:cs typeface="Avenir Next Medium"/>
                <a:sym typeface="Avenir Next Medium"/>
              </a:rPr>
              <a:t>2</a:t>
            </a:r>
            <a:r>
              <a:rPr kumimoji="0" lang="en-US" sz="4800" b="0" i="0" baseline="0">
                <a:ln>
                  <a:noFill/>
                </a:ln>
                <a:solidFill>
                  <a:schemeClr val="bg1"/>
                </a:solidFill>
                <a:effectLst/>
                <a:uFillTx/>
                <a:latin typeface="Avenir Next Medium" charset="0"/>
                <a:ea typeface="Avenir Next Medium"/>
                <a:cs typeface="Avenir Next Medium"/>
                <a:sym typeface="Avenir Next Medium"/>
              </a:rPr>
              <a:t>)</a:t>
            </a:r>
            <a:r>
              <a:rPr kumimoji="0" lang="en-US" sz="4800" b="0" i="0" baseline="30000">
                <a:ln>
                  <a:noFill/>
                </a:ln>
                <a:solidFill>
                  <a:schemeClr val="bg1"/>
                </a:solidFill>
                <a:effectLst/>
                <a:uFillTx/>
                <a:latin typeface="Avenir Next Medium" charset="0"/>
                <a:ea typeface="Avenir Next Medium"/>
                <a:cs typeface="Avenir Next Medium"/>
                <a:sym typeface="Avenir Next Medium"/>
              </a:rPr>
              <a:t>2</a:t>
            </a:r>
            <a:endParaRPr kumimoji="0" lang="en-US" sz="4800" b="0" i="0" baseline="30000">
              <a:ln>
                <a:noFill/>
              </a:ln>
              <a:solidFill>
                <a:schemeClr val="bg1"/>
              </a:solidFill>
              <a:effectLst/>
              <a:uFillTx/>
              <a:latin typeface="Avenir Next Medium" charset="0"/>
              <a:ea typeface="Avenir Next Medium"/>
              <a:cs typeface="Avenir Next Medium"/>
              <a:sym typeface="Avenir Next Medium"/>
            </a:endParaRPr>
          </a:p>
        </p:txBody>
      </p:sp>
      <p:pic>
        <p:nvPicPr>
          <p:cNvPr id="2" name="Picture 1"/>
          <p:cNvPicPr>
            <a:picLocks noChangeAspect="1"/>
          </p:cNvPicPr>
          <p:nvPr/>
        </p:nvPicPr>
        <p:blipFill>
          <a:blip r:embed="rId5"/>
          <a:stretch>
            <a:fillRect/>
          </a:stretch>
        </p:blipFill>
        <p:spPr>
          <a:xfrm>
            <a:off x="15921990" y="7296785"/>
            <a:ext cx="8031480" cy="6269990"/>
          </a:xfrm>
          <a:prstGeom prst="rect">
            <a:avLst/>
          </a:prstGeom>
        </p:spPr>
      </p:pic>
      <p:sp>
        <p:nvSpPr>
          <p:cNvPr id="6" name="Text Box 5"/>
          <p:cNvSpPr txBox="1"/>
          <p:nvPr/>
        </p:nvSpPr>
        <p:spPr>
          <a:xfrm>
            <a:off x="17324705" y="10856595"/>
            <a:ext cx="4032250" cy="17379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upright="0">
            <a:spAutoFit/>
          </a:bodyPr>
          <a:p>
            <a:pPr marL="495300" indent="-495300" defTabSz="643890" eaLnBrk="1" hangingPunct="1">
              <a:lnSpc>
                <a:spcPct val="90000"/>
              </a:lnSpc>
              <a:spcBef>
                <a:spcPts val="1200"/>
              </a:spcBef>
              <a:spcAft>
                <a:spcPts val="1200"/>
              </a:spcAft>
              <a:defRPr sz="3745"/>
            </a:pPr>
            <a:r>
              <a:rPr lang="en-US" sz="4800" b="1">
                <a:latin typeface="Arial" panose="020B0604020202020204" pitchFamily="34" charset="0"/>
                <a:cs typeface="Arial" panose="020B0604020202020204" pitchFamily="34" charset="0"/>
                <a:sym typeface="+mn-ea"/>
              </a:rPr>
              <a:t>e + Ar</a:t>
            </a:r>
            <a:endParaRPr lang="en-US" sz="4800" b="1">
              <a:latin typeface="Arial" panose="020B0604020202020204" pitchFamily="34" charset="0"/>
              <a:cs typeface="Arial" panose="020B0604020202020204" pitchFamily="34" charset="0"/>
              <a:sym typeface="+mn-ea"/>
            </a:endParaRPr>
          </a:p>
          <a:p>
            <a:pPr marL="495300" indent="-495300" defTabSz="643890" eaLnBrk="1" hangingPunct="1">
              <a:lnSpc>
                <a:spcPct val="90000"/>
              </a:lnSpc>
              <a:spcBef>
                <a:spcPts val="1200"/>
              </a:spcBef>
              <a:spcAft>
                <a:spcPts val="1200"/>
              </a:spcAft>
              <a:defRPr sz="3745"/>
            </a:pPr>
            <a:r>
              <a:rPr kumimoji="0" lang="en-US" sz="4800" b="1" i="0" u="none" strike="noStrike" cap="none" spc="0" normalizeH="0" baseline="0">
                <a:ln>
                  <a:noFill/>
                </a:ln>
                <a:solidFill>
                  <a:schemeClr val="accent5">
                    <a:hueOff val="-234537"/>
                    <a:satOff val="-1091"/>
                    <a:lumOff val="-14779"/>
                  </a:schemeClr>
                </a:solidFill>
                <a:effectLst/>
                <a:uFillTx/>
                <a:latin typeface="Arial" panose="020B0604020202020204" pitchFamily="34" charset="0"/>
                <a:ea typeface="Avenir Next Medium"/>
                <a:cs typeface="Arial" panose="020B0604020202020204" pitchFamily="34" charset="0"/>
                <a:sym typeface="+mn-ea"/>
              </a:rPr>
              <a:t>cross section</a:t>
            </a:r>
            <a:endParaRPr kumimoji="0" lang="en-US" sz="4800" b="1" i="0" u="none" strike="noStrike" cap="none" spc="0" normalizeH="0" baseline="0">
              <a:ln>
                <a:noFill/>
              </a:ln>
              <a:solidFill>
                <a:schemeClr val="accent5">
                  <a:hueOff val="-234537"/>
                  <a:satOff val="-1091"/>
                  <a:lumOff val="-14779"/>
                </a:schemeClr>
              </a:solidFill>
              <a:effectLst/>
              <a:uFillTx/>
              <a:latin typeface="Arial" panose="020B0604020202020204" pitchFamily="34" charset="0"/>
              <a:ea typeface="Avenir Next Medium"/>
              <a:cs typeface="Arial" panose="020B0604020202020204" pitchFamily="34" charset="0"/>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p:nvPr>
            <p:ph type="title"/>
          </p:nvPr>
        </p:nvSpPr>
        <p:spPr/>
        <p:txBody>
          <a:bodyPr/>
          <a:p>
            <a:r>
              <a:rPr lang="en-US"/>
              <a:t>mean free path</a:t>
            </a:r>
            <a:endParaRPr lang="en-US"/>
          </a:p>
        </p:txBody>
      </p:sp>
      <p:sp>
        <p:nvSpPr>
          <p:cNvPr id="5" name="Rectangles 4"/>
          <p:cNvSpPr/>
          <p:nvPr/>
        </p:nvSpPr>
        <p:spPr>
          <a:xfrm>
            <a:off x="3983355" y="3833495"/>
            <a:ext cx="1871980" cy="7488555"/>
          </a:xfrm>
          <a:prstGeom prst="rect">
            <a:avLst/>
          </a:prstGeom>
          <a:noFill/>
          <a:ln w="28575" cap="flat" cmpd="sng">
            <a:solidFill>
              <a:schemeClr val="bg2"/>
            </a:solidFill>
            <a:prstDash val="solid"/>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6" name="Oval 5"/>
          <p:cNvSpPr/>
          <p:nvPr/>
        </p:nvSpPr>
        <p:spPr>
          <a:xfrm>
            <a:off x="4324985" y="431419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7" name="Oval 6"/>
          <p:cNvSpPr/>
          <p:nvPr/>
        </p:nvSpPr>
        <p:spPr>
          <a:xfrm>
            <a:off x="4954270" y="508698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8" name="Oval 7"/>
          <p:cNvSpPr/>
          <p:nvPr/>
        </p:nvSpPr>
        <p:spPr>
          <a:xfrm>
            <a:off x="4380230" y="601980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9" name="Oval 8"/>
          <p:cNvSpPr/>
          <p:nvPr/>
        </p:nvSpPr>
        <p:spPr>
          <a:xfrm>
            <a:off x="5026025" y="652208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0" name="Oval 9"/>
          <p:cNvSpPr/>
          <p:nvPr/>
        </p:nvSpPr>
        <p:spPr>
          <a:xfrm>
            <a:off x="4380230" y="745490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1" name="Oval 10"/>
          <p:cNvSpPr/>
          <p:nvPr/>
        </p:nvSpPr>
        <p:spPr>
          <a:xfrm>
            <a:off x="4794250" y="829945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2" name="Oval 11"/>
          <p:cNvSpPr/>
          <p:nvPr/>
        </p:nvSpPr>
        <p:spPr>
          <a:xfrm>
            <a:off x="4347210" y="892873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3" name="Oval 12"/>
          <p:cNvSpPr/>
          <p:nvPr/>
        </p:nvSpPr>
        <p:spPr>
          <a:xfrm>
            <a:off x="5191760" y="905573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4" name="Oval 13"/>
          <p:cNvSpPr/>
          <p:nvPr/>
        </p:nvSpPr>
        <p:spPr>
          <a:xfrm>
            <a:off x="5318760" y="1004379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5" name="Oval 14"/>
          <p:cNvSpPr/>
          <p:nvPr/>
        </p:nvSpPr>
        <p:spPr>
          <a:xfrm>
            <a:off x="4225925" y="1017079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6" name="Oval 15"/>
          <p:cNvSpPr/>
          <p:nvPr/>
        </p:nvSpPr>
        <p:spPr>
          <a:xfrm>
            <a:off x="4855210" y="10728325"/>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7" name="Oval 16"/>
          <p:cNvSpPr/>
          <p:nvPr/>
        </p:nvSpPr>
        <p:spPr>
          <a:xfrm>
            <a:off x="5224780" y="3994150"/>
            <a:ext cx="504190" cy="504190"/>
          </a:xfrm>
          <a:prstGeom prst="ellipse">
            <a:avLst/>
          </a:prstGeom>
          <a:solidFill>
            <a:schemeClr val="accent4">
              <a:lumMod val="5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cxnSp>
        <p:nvCxnSpPr>
          <p:cNvPr id="33" name="Straight Arrow Connector 32"/>
          <p:cNvCxnSpPr/>
          <p:nvPr/>
        </p:nvCxnSpPr>
        <p:spPr>
          <a:xfrm>
            <a:off x="1986915" y="424624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18" name="Straight Arrow Connector 17"/>
          <p:cNvCxnSpPr/>
          <p:nvPr/>
        </p:nvCxnSpPr>
        <p:spPr>
          <a:xfrm>
            <a:off x="1970405" y="49472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19" name="Straight Arrow Connector 18"/>
          <p:cNvCxnSpPr/>
          <p:nvPr/>
        </p:nvCxnSpPr>
        <p:spPr>
          <a:xfrm>
            <a:off x="1970405" y="566483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0" name="Straight Arrow Connector 19"/>
          <p:cNvCxnSpPr/>
          <p:nvPr/>
        </p:nvCxnSpPr>
        <p:spPr>
          <a:xfrm>
            <a:off x="1970405" y="63823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1" name="Straight Arrow Connector 20"/>
          <p:cNvCxnSpPr/>
          <p:nvPr/>
        </p:nvCxnSpPr>
        <p:spPr>
          <a:xfrm>
            <a:off x="1970405" y="717169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2" name="Straight Arrow Connector 21"/>
          <p:cNvCxnSpPr/>
          <p:nvPr/>
        </p:nvCxnSpPr>
        <p:spPr>
          <a:xfrm>
            <a:off x="1970405" y="796099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3" name="Straight Arrow Connector 22"/>
          <p:cNvCxnSpPr/>
          <p:nvPr/>
        </p:nvCxnSpPr>
        <p:spPr>
          <a:xfrm>
            <a:off x="1970405" y="875030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4" name="Straight Arrow Connector 23"/>
          <p:cNvCxnSpPr/>
          <p:nvPr/>
        </p:nvCxnSpPr>
        <p:spPr>
          <a:xfrm>
            <a:off x="1970405" y="953960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5" name="Straight Arrow Connector 24"/>
          <p:cNvCxnSpPr/>
          <p:nvPr/>
        </p:nvCxnSpPr>
        <p:spPr>
          <a:xfrm>
            <a:off x="1970405" y="1025715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6" name="Straight Arrow Connector 25"/>
          <p:cNvCxnSpPr/>
          <p:nvPr/>
        </p:nvCxnSpPr>
        <p:spPr>
          <a:xfrm>
            <a:off x="1970405" y="1104646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7" name="Straight Arrow Connector 26"/>
          <p:cNvCxnSpPr/>
          <p:nvPr/>
        </p:nvCxnSpPr>
        <p:spPr>
          <a:xfrm>
            <a:off x="6187440" y="636587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8" name="Straight Arrow Connector 27"/>
          <p:cNvCxnSpPr/>
          <p:nvPr/>
        </p:nvCxnSpPr>
        <p:spPr>
          <a:xfrm>
            <a:off x="6187440" y="715518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29" name="Straight Arrow Connector 28"/>
          <p:cNvCxnSpPr/>
          <p:nvPr/>
        </p:nvCxnSpPr>
        <p:spPr>
          <a:xfrm>
            <a:off x="6187440" y="7944485"/>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cxnSp>
        <p:nvCxnSpPr>
          <p:cNvPr id="30" name="Straight Arrow Connector 29"/>
          <p:cNvCxnSpPr/>
          <p:nvPr/>
        </p:nvCxnSpPr>
        <p:spPr>
          <a:xfrm>
            <a:off x="6187440" y="8733790"/>
            <a:ext cx="1518920" cy="0"/>
          </a:xfrm>
          <a:prstGeom prst="straightConnector1">
            <a:avLst/>
          </a:prstGeom>
          <a:noFill/>
          <a:ln w="254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graphicFrame>
        <p:nvGraphicFramePr>
          <p:cNvPr id="38" name="Object 37">
            <a:hlinkClick r:id="" action="ppaction://ole?verb="/>
          </p:cNvPr>
          <p:cNvGraphicFramePr>
            <a:graphicFrameLocks noChangeAspect="1"/>
          </p:cNvGraphicFramePr>
          <p:nvPr/>
        </p:nvGraphicFramePr>
        <p:xfrm>
          <a:off x="463550" y="4099560"/>
          <a:ext cx="1506855" cy="1695450"/>
        </p:xfrm>
        <a:graphic>
          <a:graphicData uri="http://schemas.openxmlformats.org/presentationml/2006/ole">
            <mc:AlternateContent xmlns:mc="http://schemas.openxmlformats.org/markup-compatibility/2006">
              <mc:Choice xmlns:v="urn:schemas-microsoft-com:vml" Requires="v">
                <p:oleObj spid="_x0000_s39" name="" r:id="rId1" imgW="203200" imgH="228600" progId="Equation.KSEE3">
                  <p:embed/>
                </p:oleObj>
              </mc:Choice>
              <mc:Fallback>
                <p:oleObj name="" r:id="rId1" imgW="203200" imgH="228600" progId="Equation.KSEE3">
                  <p:embed/>
                  <p:pic>
                    <p:nvPicPr>
                      <p:cNvPr id="0" name="Picture 2048"/>
                      <p:cNvPicPr/>
                      <p:nvPr/>
                    </p:nvPicPr>
                    <p:blipFill>
                      <a:blip r:embed="rId2"/>
                      <a:stretch>
                        <a:fillRect/>
                      </a:stretch>
                    </p:blipFill>
                    <p:spPr>
                      <a:xfrm>
                        <a:off x="463550" y="4099560"/>
                        <a:ext cx="1506855" cy="1695450"/>
                      </a:xfrm>
                      <a:prstGeom prst="rect">
                        <a:avLst/>
                      </a:prstGeom>
                    </p:spPr>
                  </p:pic>
                </p:oleObj>
              </mc:Fallback>
            </mc:AlternateContent>
          </a:graphicData>
        </a:graphic>
      </p:graphicFrame>
      <p:graphicFrame>
        <p:nvGraphicFramePr>
          <p:cNvPr id="31" name="Object 30">
            <a:hlinkClick r:id="" action="ppaction://ole?verb="/>
          </p:cNvPr>
          <p:cNvGraphicFramePr>
            <a:graphicFrameLocks noChangeAspect="1"/>
          </p:cNvGraphicFramePr>
          <p:nvPr/>
        </p:nvGraphicFramePr>
        <p:xfrm>
          <a:off x="6428740" y="4314190"/>
          <a:ext cx="1884045" cy="1695450"/>
        </p:xfrm>
        <a:graphic>
          <a:graphicData uri="http://schemas.openxmlformats.org/presentationml/2006/ole">
            <mc:AlternateContent xmlns:mc="http://schemas.openxmlformats.org/markup-compatibility/2006">
              <mc:Choice xmlns:v="urn:schemas-microsoft-com:vml" Requires="v">
                <p:oleObj spid="_x0000_s32" name="" r:id="rId3" imgW="254000" imgH="228600" progId="Equation.KSEE3">
                  <p:embed/>
                </p:oleObj>
              </mc:Choice>
              <mc:Fallback>
                <p:oleObj name="" r:id="rId3" imgW="254000" imgH="228600" progId="Equation.KSEE3">
                  <p:embed/>
                  <p:pic>
                    <p:nvPicPr>
                      <p:cNvPr id="0" name="Picture 2048"/>
                      <p:cNvPicPr/>
                      <p:nvPr/>
                    </p:nvPicPr>
                    <p:blipFill>
                      <a:blip r:embed="rId4"/>
                      <a:stretch>
                        <a:fillRect/>
                      </a:stretch>
                    </p:blipFill>
                    <p:spPr>
                      <a:xfrm>
                        <a:off x="6428740" y="4314190"/>
                        <a:ext cx="1884045" cy="1695450"/>
                      </a:xfrm>
                      <a:prstGeom prst="rect">
                        <a:avLst/>
                      </a:prstGeom>
                    </p:spPr>
                  </p:pic>
                </p:oleObj>
              </mc:Fallback>
            </mc:AlternateContent>
          </a:graphicData>
        </a:graphic>
      </p:graphicFrame>
      <p:graphicFrame>
        <p:nvGraphicFramePr>
          <p:cNvPr id="34" name="Object 33">
            <a:hlinkClick r:id="" action="ppaction://ole?verb="/>
          </p:cNvPr>
          <p:cNvGraphicFramePr>
            <a:graphicFrameLocks noChangeAspect="1"/>
          </p:cNvGraphicFramePr>
          <p:nvPr/>
        </p:nvGraphicFramePr>
        <p:xfrm>
          <a:off x="9605010" y="1613853"/>
          <a:ext cx="6431280" cy="11062335"/>
        </p:xfrm>
        <a:graphic>
          <a:graphicData uri="http://schemas.openxmlformats.org/presentationml/2006/ole">
            <mc:AlternateContent xmlns:mc="http://schemas.openxmlformats.org/markup-compatibility/2006">
              <mc:Choice xmlns:v="urn:schemas-microsoft-com:vml" Requires="v">
                <p:oleObj spid="_x0000_s35" name="" r:id="rId5" imgW="1358900" imgH="2336800" progId="Equation.KSEE3">
                  <p:embed/>
                </p:oleObj>
              </mc:Choice>
              <mc:Fallback>
                <p:oleObj name="" r:id="rId5" imgW="1358900" imgH="2336800" progId="Equation.KSEE3">
                  <p:embed/>
                  <p:pic>
                    <p:nvPicPr>
                      <p:cNvPr id="0" name="Picture 2048"/>
                      <p:cNvPicPr/>
                      <p:nvPr/>
                    </p:nvPicPr>
                    <p:blipFill>
                      <a:blip r:embed="rId6"/>
                      <a:stretch>
                        <a:fillRect/>
                      </a:stretch>
                    </p:blipFill>
                    <p:spPr>
                      <a:xfrm>
                        <a:off x="9605010" y="1613853"/>
                        <a:ext cx="6431280" cy="11062335"/>
                      </a:xfrm>
                      <a:prstGeom prst="rect">
                        <a:avLst/>
                      </a:prstGeom>
                    </p:spPr>
                  </p:pic>
                </p:oleObj>
              </mc:Fallback>
            </mc:AlternateContent>
          </a:graphicData>
        </a:graphic>
      </p:graphicFrame>
      <p:graphicFrame>
        <p:nvGraphicFramePr>
          <p:cNvPr id="36" name="Object 35">
            <a:hlinkClick r:id="" action="ppaction://ole?verb="/>
          </p:cNvPr>
          <p:cNvGraphicFramePr>
            <a:graphicFrameLocks noChangeAspect="1"/>
          </p:cNvGraphicFramePr>
          <p:nvPr/>
        </p:nvGraphicFramePr>
        <p:xfrm>
          <a:off x="1362075" y="2994025"/>
          <a:ext cx="2768600" cy="839470"/>
        </p:xfrm>
        <a:graphic>
          <a:graphicData uri="http://schemas.openxmlformats.org/presentationml/2006/ole">
            <mc:AlternateContent xmlns:mc="http://schemas.openxmlformats.org/markup-compatibility/2006">
              <mc:Choice xmlns:v="urn:schemas-microsoft-com:vml" Requires="v">
                <p:oleObj spid="_x0000_s37" name="" r:id="rId7" imgW="584200" imgH="177165" progId="Equation.KSEE3">
                  <p:embed/>
                </p:oleObj>
              </mc:Choice>
              <mc:Fallback>
                <p:oleObj name="" r:id="rId7" imgW="584200" imgH="177165" progId="Equation.KSEE3">
                  <p:embed/>
                  <p:pic>
                    <p:nvPicPr>
                      <p:cNvPr id="0" name="Picture 2048"/>
                      <p:cNvPicPr/>
                      <p:nvPr/>
                    </p:nvPicPr>
                    <p:blipFill>
                      <a:blip r:embed="rId8"/>
                      <a:stretch>
                        <a:fillRect/>
                      </a:stretch>
                    </p:blipFill>
                    <p:spPr>
                      <a:xfrm>
                        <a:off x="1362075" y="2994025"/>
                        <a:ext cx="2768600" cy="839470"/>
                      </a:xfrm>
                      <a:prstGeom prst="rect">
                        <a:avLst/>
                      </a:prstGeom>
                    </p:spPr>
                  </p:pic>
                </p:oleObj>
              </mc:Fallback>
            </mc:AlternateContent>
          </a:graphicData>
        </a:graphic>
      </p:graphicFrame>
      <p:graphicFrame>
        <p:nvGraphicFramePr>
          <p:cNvPr id="40" name="Object 39">
            <a:hlinkClick r:id="" action="ppaction://ole?verb="/>
          </p:cNvPr>
          <p:cNvGraphicFramePr>
            <a:graphicFrameLocks noChangeAspect="1"/>
          </p:cNvGraphicFramePr>
          <p:nvPr/>
        </p:nvGraphicFramePr>
        <p:xfrm>
          <a:off x="2275205" y="11441430"/>
          <a:ext cx="4405630" cy="865505"/>
        </p:xfrm>
        <a:graphic>
          <a:graphicData uri="http://schemas.openxmlformats.org/presentationml/2006/ole">
            <mc:AlternateContent xmlns:mc="http://schemas.openxmlformats.org/markup-compatibility/2006">
              <mc:Choice xmlns:v="urn:schemas-microsoft-com:vml" Requires="v">
                <p:oleObj spid="_x0000_s41" name="" r:id="rId9" imgW="901700" imgH="177165" progId="Equation.KSEE3">
                  <p:embed/>
                </p:oleObj>
              </mc:Choice>
              <mc:Fallback>
                <p:oleObj name="" r:id="rId9" imgW="901700" imgH="177165" progId="Equation.KSEE3">
                  <p:embed/>
                  <p:pic>
                    <p:nvPicPr>
                      <p:cNvPr id="0" name="Picture 2048"/>
                      <p:cNvPicPr/>
                      <p:nvPr/>
                    </p:nvPicPr>
                    <p:blipFill>
                      <a:blip r:embed="rId10"/>
                      <a:stretch>
                        <a:fillRect/>
                      </a:stretch>
                    </p:blipFill>
                    <p:spPr>
                      <a:xfrm>
                        <a:off x="2275205" y="11441430"/>
                        <a:ext cx="4405630" cy="865505"/>
                      </a:xfrm>
                      <a:prstGeom prst="rect">
                        <a:avLst/>
                      </a:prstGeom>
                    </p:spPr>
                  </p:pic>
                </p:oleObj>
              </mc:Fallback>
            </mc:AlternateContent>
          </a:graphicData>
        </a:graphic>
      </p:graphicFrame>
      <p:graphicFrame>
        <p:nvGraphicFramePr>
          <p:cNvPr id="42" name="Object 41">
            <a:hlinkClick r:id="" action="ppaction://ole?verb="/>
          </p:cNvPr>
          <p:cNvGraphicFramePr>
            <a:graphicFrameLocks noChangeAspect="1"/>
          </p:cNvGraphicFramePr>
          <p:nvPr/>
        </p:nvGraphicFramePr>
        <p:xfrm>
          <a:off x="6063615" y="2897505"/>
          <a:ext cx="3495675" cy="1032510"/>
        </p:xfrm>
        <a:graphic>
          <a:graphicData uri="http://schemas.openxmlformats.org/presentationml/2006/ole">
            <mc:AlternateContent xmlns:mc="http://schemas.openxmlformats.org/markup-compatibility/2006">
              <mc:Choice xmlns:v="urn:schemas-microsoft-com:vml" Requires="v">
                <p:oleObj spid="_x0000_s43" name="" r:id="rId11" imgW="774065" imgH="228600" progId="Equation.KSEE3">
                  <p:embed/>
                </p:oleObj>
              </mc:Choice>
              <mc:Fallback>
                <p:oleObj name="" r:id="rId11" imgW="774065" imgH="228600" progId="Equation.KSEE3">
                  <p:embed/>
                  <p:pic>
                    <p:nvPicPr>
                      <p:cNvPr id="0" name="Picture 2048"/>
                      <p:cNvPicPr/>
                      <p:nvPr/>
                    </p:nvPicPr>
                    <p:blipFill>
                      <a:blip r:embed="rId12"/>
                      <a:stretch>
                        <a:fillRect/>
                      </a:stretch>
                    </p:blipFill>
                    <p:spPr>
                      <a:xfrm>
                        <a:off x="6063615" y="2897505"/>
                        <a:ext cx="3495675" cy="1032510"/>
                      </a:xfrm>
                      <a:prstGeom prst="rect">
                        <a:avLst/>
                      </a:prstGeom>
                    </p:spPr>
                  </p:pic>
                </p:oleObj>
              </mc:Fallback>
            </mc:AlternateContent>
          </a:graphicData>
        </a:graphic>
      </p:graphicFrame>
      <p:sp>
        <p:nvSpPr>
          <p:cNvPr id="46" name="Text Box 45"/>
          <p:cNvSpPr txBox="1"/>
          <p:nvPr/>
        </p:nvSpPr>
        <p:spPr>
          <a:xfrm>
            <a:off x="12400915" y="9145905"/>
            <a:ext cx="688022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mean free path</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
        <p:nvSpPr>
          <p:cNvPr id="47" name="Text Box 46"/>
          <p:cNvSpPr txBox="1"/>
          <p:nvPr/>
        </p:nvSpPr>
        <p:spPr>
          <a:xfrm>
            <a:off x="13479780" y="10918190"/>
            <a:ext cx="3226435" cy="16300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
              </a:spcBef>
              <a:spcAft>
                <a:spcPts val="2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a:p>
            <a:pPr marL="0" marR="0" indent="0" algn="l" defTabSz="825500" rtl="0" eaLnBrk="1">
              <a:lnSpc>
                <a:spcPct val="100000"/>
              </a:lnSpc>
              <a:spcBef>
                <a:spcPts val="200"/>
              </a:spcBef>
              <a:spcAft>
                <a:spcPts val="2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frequency</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graphicFrame>
        <p:nvGraphicFramePr>
          <p:cNvPr id="48" name="Object 47">
            <a:hlinkClick r:id="" action="ppaction://ole?verb="/>
          </p:cNvPr>
          <p:cNvGraphicFramePr>
            <a:graphicFrameLocks noChangeAspect="1"/>
          </p:cNvGraphicFramePr>
          <p:nvPr/>
        </p:nvGraphicFramePr>
        <p:xfrm>
          <a:off x="18292763" y="3245168"/>
          <a:ext cx="2224405" cy="838835"/>
        </p:xfrm>
        <a:graphic>
          <a:graphicData uri="http://schemas.openxmlformats.org/presentationml/2006/ole">
            <mc:AlternateContent xmlns:mc="http://schemas.openxmlformats.org/markup-compatibility/2006">
              <mc:Choice xmlns:v="urn:schemas-microsoft-com:vml" Requires="v">
                <p:oleObj spid="_x0000_s49" name="" r:id="rId13" imgW="469900" imgH="177165" progId="Equation.KSEE3">
                  <p:embed/>
                </p:oleObj>
              </mc:Choice>
              <mc:Fallback>
                <p:oleObj name="" r:id="rId13" imgW="469900" imgH="177165" progId="Equation.KSEE3">
                  <p:embed/>
                  <p:pic>
                    <p:nvPicPr>
                      <p:cNvPr id="0" name="Picture 2048"/>
                      <p:cNvPicPr/>
                      <p:nvPr/>
                    </p:nvPicPr>
                    <p:blipFill>
                      <a:blip r:embed="rId14"/>
                      <a:stretch>
                        <a:fillRect/>
                      </a:stretch>
                    </p:blipFill>
                    <p:spPr>
                      <a:xfrm>
                        <a:off x="18292763" y="3245168"/>
                        <a:ext cx="2224405" cy="838835"/>
                      </a:xfrm>
                      <a:prstGeom prst="rect">
                        <a:avLst/>
                      </a:prstGeom>
                    </p:spPr>
                  </p:pic>
                </p:oleObj>
              </mc:Fallback>
            </mc:AlternateContent>
          </a:graphicData>
        </a:graphic>
      </p:graphicFrame>
      <p:sp>
        <p:nvSpPr>
          <p:cNvPr id="50" name="Text Box 49"/>
          <p:cNvSpPr txBox="1"/>
          <p:nvPr/>
        </p:nvSpPr>
        <p:spPr>
          <a:xfrm>
            <a:off x="17355820" y="4345305"/>
            <a:ext cx="688022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Collisionless </a:t>
            </a:r>
            <a:r>
              <a:rPr kumimoji="0" lang="en-US" sz="4800" b="0" i="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 Kinetic effect dominates.</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graphicFrame>
        <p:nvGraphicFramePr>
          <p:cNvPr id="54" name="Object 53">
            <a:hlinkClick r:id="" action="ppaction://ole?verb="/>
          </p:cNvPr>
          <p:cNvGraphicFramePr>
            <a:graphicFrameLocks noChangeAspect="1"/>
          </p:cNvGraphicFramePr>
          <p:nvPr/>
        </p:nvGraphicFramePr>
        <p:xfrm>
          <a:off x="18276253" y="6314123"/>
          <a:ext cx="2224405" cy="838835"/>
        </p:xfrm>
        <a:graphic>
          <a:graphicData uri="http://schemas.openxmlformats.org/presentationml/2006/ole">
            <mc:AlternateContent xmlns:mc="http://schemas.openxmlformats.org/markup-compatibility/2006">
              <mc:Choice xmlns:v="urn:schemas-microsoft-com:vml" Requires="v">
                <p:oleObj spid="_x0000_s55" name="" r:id="rId15" imgW="469900" imgH="177165" progId="Equation.KSEE3">
                  <p:embed/>
                </p:oleObj>
              </mc:Choice>
              <mc:Fallback>
                <p:oleObj name="" r:id="rId15" imgW="469900" imgH="177165" progId="Equation.KSEE3">
                  <p:embed/>
                  <p:pic>
                    <p:nvPicPr>
                      <p:cNvPr id="0" name="Picture 2048"/>
                      <p:cNvPicPr/>
                      <p:nvPr/>
                    </p:nvPicPr>
                    <p:blipFill>
                      <a:blip r:embed="rId16"/>
                      <a:stretch>
                        <a:fillRect/>
                      </a:stretch>
                    </p:blipFill>
                    <p:spPr>
                      <a:xfrm>
                        <a:off x="18276253" y="6314123"/>
                        <a:ext cx="2224405" cy="838835"/>
                      </a:xfrm>
                      <a:prstGeom prst="rect">
                        <a:avLst/>
                      </a:prstGeom>
                    </p:spPr>
                  </p:pic>
                </p:oleObj>
              </mc:Fallback>
            </mc:AlternateContent>
          </a:graphicData>
        </a:graphic>
      </p:graphicFrame>
      <p:sp>
        <p:nvSpPr>
          <p:cNvPr id="56" name="Text Box 55"/>
          <p:cNvSpPr txBox="1"/>
          <p:nvPr/>
        </p:nvSpPr>
        <p:spPr>
          <a:xfrm>
            <a:off x="17339310" y="7414260"/>
            <a:ext cx="6880225"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Collisional </a:t>
            </a:r>
            <a:r>
              <a:rPr kumimoji="0" lang="en-US" sz="4800" b="0" i="0" baseline="0">
                <a:solidFill>
                  <a:schemeClr val="tx1"/>
                </a:solidFill>
                <a:effectLst>
                  <a:outerShdw blurRad="38100" dist="19050" dir="2700000" algn="tl" rotWithShape="0">
                    <a:schemeClr val="dk1">
                      <a:alpha val="40000"/>
                    </a:schemeClr>
                  </a:outerShdw>
                </a:effectLst>
                <a:uFillTx/>
                <a:latin typeface="Arial" panose="020B0604020202020204" pitchFamily="34" charset="0"/>
                <a:ea typeface="Avenir Next Medium"/>
                <a:cs typeface="Arial" panose="020B0604020202020204" pitchFamily="34" charset="0"/>
                <a:sym typeface="Avenir Next Medium"/>
              </a:rPr>
              <a:t>→</a:t>
            </a: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 Diffusion dominates. Fuild Model!</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pic>
        <p:nvPicPr>
          <p:cNvPr id="2" name="Picture 1"/>
          <p:cNvPicPr>
            <a:picLocks noChangeAspect="1"/>
          </p:cNvPicPr>
          <p:nvPr/>
        </p:nvPicPr>
        <p:blipFill>
          <a:blip r:embed="rId17"/>
          <a:stretch>
            <a:fillRect/>
          </a:stretch>
        </p:blipFill>
        <p:spPr>
          <a:xfrm>
            <a:off x="17338675" y="9291955"/>
            <a:ext cx="6880860" cy="416941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Plasma oscillation frequency</a:t>
            </a:r>
            <a:endParaRPr lang="en-US"/>
          </a:p>
        </p:txBody>
      </p:sp>
      <p:sp>
        <p:nvSpPr>
          <p:cNvPr id="3" name="Rounded Rectangle 2"/>
          <p:cNvSpPr/>
          <p:nvPr/>
        </p:nvSpPr>
        <p:spPr>
          <a:xfrm>
            <a:off x="1823085" y="3977640"/>
            <a:ext cx="4752340" cy="4104005"/>
          </a:xfrm>
          <a:prstGeom prst="roundRect">
            <a:avLst/>
          </a:prstGeom>
          <a:solidFill>
            <a:schemeClr val="accent5">
              <a:lumMod val="40000"/>
              <a:lumOff val="6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4" name="Rounded Rectangle 3"/>
          <p:cNvSpPr/>
          <p:nvPr/>
        </p:nvSpPr>
        <p:spPr>
          <a:xfrm>
            <a:off x="3211195" y="3977640"/>
            <a:ext cx="4752340" cy="4104005"/>
          </a:xfrm>
          <a:prstGeom prst="roundRect">
            <a:avLst/>
          </a:prstGeom>
          <a:noFill/>
          <a:ln w="12700" cap="flat" cmpd="sng">
            <a:solidFill>
              <a:schemeClr val="accent1">
                <a:shade val="50000"/>
              </a:schemeClr>
            </a:solidFill>
            <a:prstDash val="lg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13" name="Text Box 12"/>
          <p:cNvSpPr txBox="1"/>
          <p:nvPr/>
        </p:nvSpPr>
        <p:spPr>
          <a:xfrm>
            <a:off x="3637280" y="5640705"/>
            <a:ext cx="1964690"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eaLnBrk="1">
              <a:lnSpc>
                <a:spcPct val="100000"/>
              </a:lnSpc>
              <a:spcBef>
                <a:spcPts val="500"/>
              </a:spcBef>
              <a:spcAft>
                <a:spcPts val="500"/>
              </a:spcAft>
              <a:buClrTx/>
              <a:buSzTx/>
              <a:buFontTx/>
              <a:buNone/>
            </a:pPr>
            <a:r>
              <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rPr>
              <a:t>Plasma </a:t>
            </a:r>
            <a:endPar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endParaRPr>
          </a:p>
        </p:txBody>
      </p:sp>
      <p:graphicFrame>
        <p:nvGraphicFramePr>
          <p:cNvPr id="48" name="Object 47">
            <a:hlinkClick r:id="" action="ppaction://ole?verb="/>
          </p:cNvPr>
          <p:cNvGraphicFramePr>
            <a:graphicFrameLocks noChangeAspect="1"/>
          </p:cNvGraphicFramePr>
          <p:nvPr/>
        </p:nvGraphicFramePr>
        <p:xfrm>
          <a:off x="2169796" y="4295776"/>
          <a:ext cx="661670" cy="661670"/>
        </p:xfrm>
        <a:graphic>
          <a:graphicData uri="http://schemas.openxmlformats.org/presentationml/2006/ole">
            <mc:AlternateContent xmlns:mc="http://schemas.openxmlformats.org/markup-compatibility/2006">
              <mc:Choice xmlns:v="urn:schemas-microsoft-com:vml" Requires="v">
                <p:oleObj spid="_x0000_s49" name="" r:id="rId1" imgW="139700" imgH="139700" progId="Equation.KSEE3">
                  <p:embed/>
                </p:oleObj>
              </mc:Choice>
              <mc:Fallback>
                <p:oleObj name="" r:id="rId1" imgW="139700" imgH="139700" progId="Equation.KSEE3">
                  <p:embed/>
                  <p:pic>
                    <p:nvPicPr>
                      <p:cNvPr id="0" name="Picture 2048"/>
                      <p:cNvPicPr/>
                      <p:nvPr/>
                    </p:nvPicPr>
                    <p:blipFill>
                      <a:blip r:embed="rId2"/>
                      <a:stretch>
                        <a:fillRect/>
                      </a:stretch>
                    </p:blipFill>
                    <p:spPr>
                      <a:xfrm>
                        <a:off x="2169796" y="4295776"/>
                        <a:ext cx="661670" cy="661670"/>
                      </a:xfrm>
                      <a:prstGeom prst="rect">
                        <a:avLst/>
                      </a:prstGeom>
                    </p:spPr>
                  </p:pic>
                </p:oleObj>
              </mc:Fallback>
            </mc:AlternateContent>
          </a:graphicData>
        </a:graphic>
      </p:graphicFrame>
      <p:graphicFrame>
        <p:nvGraphicFramePr>
          <p:cNvPr id="5" name="Object 4">
            <a:hlinkClick r:id="" action="ppaction://ole?verb="/>
          </p:cNvPr>
          <p:cNvGraphicFramePr>
            <a:graphicFrameLocks noChangeAspect="1"/>
          </p:cNvGraphicFramePr>
          <p:nvPr/>
        </p:nvGraphicFramePr>
        <p:xfrm>
          <a:off x="2153286" y="4781551"/>
          <a:ext cx="661670" cy="661670"/>
        </p:xfrm>
        <a:graphic>
          <a:graphicData uri="http://schemas.openxmlformats.org/presentationml/2006/ole">
            <mc:AlternateContent xmlns:mc="http://schemas.openxmlformats.org/markup-compatibility/2006">
              <mc:Choice xmlns:v="urn:schemas-microsoft-com:vml" Requires="v">
                <p:oleObj spid="_x0000_s6" name="" r:id="rId3" imgW="139700" imgH="139700" progId="Equation.KSEE3">
                  <p:embed/>
                </p:oleObj>
              </mc:Choice>
              <mc:Fallback>
                <p:oleObj name="" r:id="rId3" imgW="139700" imgH="139700" progId="Equation.KSEE3">
                  <p:embed/>
                  <p:pic>
                    <p:nvPicPr>
                      <p:cNvPr id="0" name="Picture 2048"/>
                      <p:cNvPicPr/>
                      <p:nvPr/>
                    </p:nvPicPr>
                    <p:blipFill>
                      <a:blip r:embed="rId2"/>
                      <a:stretch>
                        <a:fillRect/>
                      </a:stretch>
                    </p:blipFill>
                    <p:spPr>
                      <a:xfrm>
                        <a:off x="2153286" y="4781551"/>
                        <a:ext cx="661670" cy="661670"/>
                      </a:xfrm>
                      <a:prstGeom prst="rect">
                        <a:avLst/>
                      </a:prstGeom>
                    </p:spPr>
                  </p:pic>
                </p:oleObj>
              </mc:Fallback>
            </mc:AlternateContent>
          </a:graphicData>
        </a:graphic>
      </p:graphicFrame>
      <p:graphicFrame>
        <p:nvGraphicFramePr>
          <p:cNvPr id="7" name="Object 6">
            <a:hlinkClick r:id="" action="ppaction://ole?verb="/>
          </p:cNvPr>
          <p:cNvGraphicFramePr>
            <a:graphicFrameLocks noChangeAspect="1"/>
          </p:cNvGraphicFramePr>
          <p:nvPr/>
        </p:nvGraphicFramePr>
        <p:xfrm>
          <a:off x="2296796" y="5355591"/>
          <a:ext cx="661670" cy="661670"/>
        </p:xfrm>
        <a:graphic>
          <a:graphicData uri="http://schemas.openxmlformats.org/presentationml/2006/ole">
            <mc:AlternateContent xmlns:mc="http://schemas.openxmlformats.org/markup-compatibility/2006">
              <mc:Choice xmlns:v="urn:schemas-microsoft-com:vml" Requires="v">
                <p:oleObj spid="_x0000_s8" name="" r:id="rId4" imgW="139700" imgH="139700" progId="Equation.KSEE3">
                  <p:embed/>
                </p:oleObj>
              </mc:Choice>
              <mc:Fallback>
                <p:oleObj name="" r:id="rId4" imgW="139700" imgH="139700" progId="Equation.KSEE3">
                  <p:embed/>
                  <p:pic>
                    <p:nvPicPr>
                      <p:cNvPr id="0" name="Picture 2048"/>
                      <p:cNvPicPr/>
                      <p:nvPr/>
                    </p:nvPicPr>
                    <p:blipFill>
                      <a:blip r:embed="rId2"/>
                      <a:stretch>
                        <a:fillRect/>
                      </a:stretch>
                    </p:blipFill>
                    <p:spPr>
                      <a:xfrm>
                        <a:off x="2296796" y="5355591"/>
                        <a:ext cx="661670" cy="661670"/>
                      </a:xfrm>
                      <a:prstGeom prst="rect">
                        <a:avLst/>
                      </a:prstGeom>
                    </p:spPr>
                  </p:pic>
                </p:oleObj>
              </mc:Fallback>
            </mc:AlternateContent>
          </a:graphicData>
        </a:graphic>
      </p:graphicFrame>
      <p:graphicFrame>
        <p:nvGraphicFramePr>
          <p:cNvPr id="9" name="Object 8">
            <a:hlinkClick r:id="" action="ppaction://ole?verb="/>
          </p:cNvPr>
          <p:cNvGraphicFramePr>
            <a:graphicFrameLocks noChangeAspect="1"/>
          </p:cNvGraphicFramePr>
          <p:nvPr/>
        </p:nvGraphicFramePr>
        <p:xfrm>
          <a:off x="2153286" y="6073141"/>
          <a:ext cx="661670" cy="661670"/>
        </p:xfrm>
        <a:graphic>
          <a:graphicData uri="http://schemas.openxmlformats.org/presentationml/2006/ole">
            <mc:AlternateContent xmlns:mc="http://schemas.openxmlformats.org/markup-compatibility/2006">
              <mc:Choice xmlns:v="urn:schemas-microsoft-com:vml" Requires="v">
                <p:oleObj spid="_x0000_s10" name="" r:id="rId5" imgW="139700" imgH="139700" progId="Equation.KSEE3">
                  <p:embed/>
                </p:oleObj>
              </mc:Choice>
              <mc:Fallback>
                <p:oleObj name="" r:id="rId5" imgW="139700" imgH="139700" progId="Equation.KSEE3">
                  <p:embed/>
                  <p:pic>
                    <p:nvPicPr>
                      <p:cNvPr id="0" name="Picture 2048"/>
                      <p:cNvPicPr/>
                      <p:nvPr/>
                    </p:nvPicPr>
                    <p:blipFill>
                      <a:blip r:embed="rId2"/>
                      <a:stretch>
                        <a:fillRect/>
                      </a:stretch>
                    </p:blipFill>
                    <p:spPr>
                      <a:xfrm>
                        <a:off x="2153286" y="6073141"/>
                        <a:ext cx="661670" cy="661670"/>
                      </a:xfrm>
                      <a:prstGeom prst="rect">
                        <a:avLst/>
                      </a:prstGeom>
                    </p:spPr>
                  </p:pic>
                </p:oleObj>
              </mc:Fallback>
            </mc:AlternateContent>
          </a:graphicData>
        </a:graphic>
      </p:graphicFrame>
      <p:graphicFrame>
        <p:nvGraphicFramePr>
          <p:cNvPr id="11" name="Object 10">
            <a:hlinkClick r:id="" action="ppaction://ole?verb="/>
          </p:cNvPr>
          <p:cNvGraphicFramePr>
            <a:graphicFrameLocks noChangeAspect="1"/>
          </p:cNvGraphicFramePr>
          <p:nvPr/>
        </p:nvGraphicFramePr>
        <p:xfrm>
          <a:off x="2296796" y="6718936"/>
          <a:ext cx="661670" cy="661670"/>
        </p:xfrm>
        <a:graphic>
          <a:graphicData uri="http://schemas.openxmlformats.org/presentationml/2006/ole">
            <mc:AlternateContent xmlns:mc="http://schemas.openxmlformats.org/markup-compatibility/2006">
              <mc:Choice xmlns:v="urn:schemas-microsoft-com:vml" Requires="v">
                <p:oleObj spid="_x0000_s12" name="" r:id="rId6" imgW="139700" imgH="139700" progId="Equation.KSEE3">
                  <p:embed/>
                </p:oleObj>
              </mc:Choice>
              <mc:Fallback>
                <p:oleObj name="" r:id="rId6" imgW="139700" imgH="139700" progId="Equation.KSEE3">
                  <p:embed/>
                  <p:pic>
                    <p:nvPicPr>
                      <p:cNvPr id="0" name="Picture 2048"/>
                      <p:cNvPicPr/>
                      <p:nvPr/>
                    </p:nvPicPr>
                    <p:blipFill>
                      <a:blip r:embed="rId2"/>
                      <a:stretch>
                        <a:fillRect/>
                      </a:stretch>
                    </p:blipFill>
                    <p:spPr>
                      <a:xfrm>
                        <a:off x="2296796" y="6718936"/>
                        <a:ext cx="661670" cy="661670"/>
                      </a:xfrm>
                      <a:prstGeom prst="rect">
                        <a:avLst/>
                      </a:prstGeom>
                    </p:spPr>
                  </p:pic>
                </p:oleObj>
              </mc:Fallback>
            </mc:AlternateContent>
          </a:graphicData>
        </a:graphic>
      </p:graphicFrame>
      <p:graphicFrame>
        <p:nvGraphicFramePr>
          <p:cNvPr id="14" name="Object 13">
            <a:hlinkClick r:id="" action="ppaction://ole?verb="/>
          </p:cNvPr>
          <p:cNvGraphicFramePr>
            <a:graphicFrameLocks noChangeAspect="1"/>
          </p:cNvGraphicFramePr>
          <p:nvPr/>
        </p:nvGraphicFramePr>
        <p:xfrm>
          <a:off x="2081531" y="7292976"/>
          <a:ext cx="661670" cy="661670"/>
        </p:xfrm>
        <a:graphic>
          <a:graphicData uri="http://schemas.openxmlformats.org/presentationml/2006/ole">
            <mc:AlternateContent xmlns:mc="http://schemas.openxmlformats.org/markup-compatibility/2006">
              <mc:Choice xmlns:v="urn:schemas-microsoft-com:vml" Requires="v">
                <p:oleObj spid="_x0000_s15" name="" r:id="rId7" imgW="139700" imgH="139700" progId="Equation.KSEE3">
                  <p:embed/>
                </p:oleObj>
              </mc:Choice>
              <mc:Fallback>
                <p:oleObj name="" r:id="rId7" imgW="139700" imgH="139700" progId="Equation.KSEE3">
                  <p:embed/>
                  <p:pic>
                    <p:nvPicPr>
                      <p:cNvPr id="0" name="Picture 2048"/>
                      <p:cNvPicPr/>
                      <p:nvPr/>
                    </p:nvPicPr>
                    <p:blipFill>
                      <a:blip r:embed="rId2"/>
                      <a:stretch>
                        <a:fillRect/>
                      </a:stretch>
                    </p:blipFill>
                    <p:spPr>
                      <a:xfrm>
                        <a:off x="2081531" y="7292976"/>
                        <a:ext cx="661670" cy="661670"/>
                      </a:xfrm>
                      <a:prstGeom prst="rect">
                        <a:avLst/>
                      </a:prstGeom>
                    </p:spPr>
                  </p:pic>
                </p:oleObj>
              </mc:Fallback>
            </mc:AlternateContent>
          </a:graphicData>
        </a:graphic>
      </p:graphicFrame>
      <p:graphicFrame>
        <p:nvGraphicFramePr>
          <p:cNvPr id="16" name="Object 15">
            <a:hlinkClick r:id="" action="ppaction://ole?verb="/>
          </p:cNvPr>
          <p:cNvGraphicFramePr>
            <a:graphicFrameLocks noChangeAspect="1"/>
          </p:cNvGraphicFramePr>
          <p:nvPr/>
        </p:nvGraphicFramePr>
        <p:xfrm>
          <a:off x="7067551" y="4445954"/>
          <a:ext cx="601980" cy="361315"/>
        </p:xfrm>
        <a:graphic>
          <a:graphicData uri="http://schemas.openxmlformats.org/presentationml/2006/ole">
            <mc:AlternateContent xmlns:mc="http://schemas.openxmlformats.org/markup-compatibility/2006">
              <mc:Choice xmlns:v="urn:schemas-microsoft-com:vml" Requires="v">
                <p:oleObj spid="_x0000_s17" name="" r:id="rId8" imgW="127000" imgH="76200" progId="Equation.KSEE3">
                  <p:embed/>
                </p:oleObj>
              </mc:Choice>
              <mc:Fallback>
                <p:oleObj name="" r:id="rId8" imgW="127000" imgH="76200" progId="Equation.KSEE3">
                  <p:embed/>
                  <p:pic>
                    <p:nvPicPr>
                      <p:cNvPr id="0" name="Picture 2048"/>
                      <p:cNvPicPr/>
                      <p:nvPr/>
                    </p:nvPicPr>
                    <p:blipFill>
                      <a:blip r:embed="rId9"/>
                      <a:stretch>
                        <a:fillRect/>
                      </a:stretch>
                    </p:blipFill>
                    <p:spPr>
                      <a:xfrm>
                        <a:off x="7067551" y="4445954"/>
                        <a:ext cx="601980" cy="361315"/>
                      </a:xfrm>
                      <a:prstGeom prst="rect">
                        <a:avLst/>
                      </a:prstGeom>
                    </p:spPr>
                  </p:pic>
                </p:oleObj>
              </mc:Fallback>
            </mc:AlternateContent>
          </a:graphicData>
        </a:graphic>
      </p:graphicFrame>
      <p:graphicFrame>
        <p:nvGraphicFramePr>
          <p:cNvPr id="18" name="Object 17">
            <a:hlinkClick r:id="" action="ppaction://ole?verb="/>
          </p:cNvPr>
          <p:cNvGraphicFramePr>
            <a:graphicFrameLocks noChangeAspect="1"/>
          </p:cNvGraphicFramePr>
          <p:nvPr/>
        </p:nvGraphicFramePr>
        <p:xfrm>
          <a:off x="7051041" y="4859974"/>
          <a:ext cx="601980" cy="361315"/>
        </p:xfrm>
        <a:graphic>
          <a:graphicData uri="http://schemas.openxmlformats.org/presentationml/2006/ole">
            <mc:AlternateContent xmlns:mc="http://schemas.openxmlformats.org/markup-compatibility/2006">
              <mc:Choice xmlns:v="urn:schemas-microsoft-com:vml" Requires="v">
                <p:oleObj spid="_x0000_s19" name="" r:id="rId10" imgW="127000" imgH="76200" progId="Equation.KSEE3">
                  <p:embed/>
                </p:oleObj>
              </mc:Choice>
              <mc:Fallback>
                <p:oleObj name="" r:id="rId10" imgW="127000" imgH="76200" progId="Equation.KSEE3">
                  <p:embed/>
                  <p:pic>
                    <p:nvPicPr>
                      <p:cNvPr id="0" name="Picture 2048"/>
                      <p:cNvPicPr/>
                      <p:nvPr/>
                    </p:nvPicPr>
                    <p:blipFill>
                      <a:blip r:embed="rId9"/>
                      <a:stretch>
                        <a:fillRect/>
                      </a:stretch>
                    </p:blipFill>
                    <p:spPr>
                      <a:xfrm>
                        <a:off x="7051041" y="4859974"/>
                        <a:ext cx="601980" cy="361315"/>
                      </a:xfrm>
                      <a:prstGeom prst="rect">
                        <a:avLst/>
                      </a:prstGeom>
                    </p:spPr>
                  </p:pic>
                </p:oleObj>
              </mc:Fallback>
            </mc:AlternateContent>
          </a:graphicData>
        </a:graphic>
      </p:graphicFrame>
      <p:graphicFrame>
        <p:nvGraphicFramePr>
          <p:cNvPr id="20" name="Object 19">
            <a:hlinkClick r:id="" action="ppaction://ole?verb="/>
          </p:cNvPr>
          <p:cNvGraphicFramePr>
            <a:graphicFrameLocks noChangeAspect="1"/>
          </p:cNvGraphicFramePr>
          <p:nvPr/>
        </p:nvGraphicFramePr>
        <p:xfrm>
          <a:off x="7178041" y="5202239"/>
          <a:ext cx="601980" cy="361315"/>
        </p:xfrm>
        <a:graphic>
          <a:graphicData uri="http://schemas.openxmlformats.org/presentationml/2006/ole">
            <mc:AlternateContent xmlns:mc="http://schemas.openxmlformats.org/markup-compatibility/2006">
              <mc:Choice xmlns:v="urn:schemas-microsoft-com:vml" Requires="v">
                <p:oleObj spid="_x0000_s21" name="" r:id="rId11" imgW="127000" imgH="76200" progId="Equation.KSEE3">
                  <p:embed/>
                </p:oleObj>
              </mc:Choice>
              <mc:Fallback>
                <p:oleObj name="" r:id="rId11" imgW="127000" imgH="76200" progId="Equation.KSEE3">
                  <p:embed/>
                  <p:pic>
                    <p:nvPicPr>
                      <p:cNvPr id="0" name="Picture 2048"/>
                      <p:cNvPicPr/>
                      <p:nvPr/>
                    </p:nvPicPr>
                    <p:blipFill>
                      <a:blip r:embed="rId9"/>
                      <a:stretch>
                        <a:fillRect/>
                      </a:stretch>
                    </p:blipFill>
                    <p:spPr>
                      <a:xfrm>
                        <a:off x="7178041" y="5202239"/>
                        <a:ext cx="601980" cy="361315"/>
                      </a:xfrm>
                      <a:prstGeom prst="rect">
                        <a:avLst/>
                      </a:prstGeom>
                    </p:spPr>
                  </p:pic>
                </p:oleObj>
              </mc:Fallback>
            </mc:AlternateContent>
          </a:graphicData>
        </a:graphic>
      </p:graphicFrame>
      <p:graphicFrame>
        <p:nvGraphicFramePr>
          <p:cNvPr id="22" name="Object 21">
            <a:hlinkClick r:id="" action="ppaction://ole?verb="/>
          </p:cNvPr>
          <p:cNvGraphicFramePr>
            <a:graphicFrameLocks noChangeAspect="1"/>
          </p:cNvGraphicFramePr>
          <p:nvPr/>
        </p:nvGraphicFramePr>
        <p:xfrm>
          <a:off x="7018021" y="5544504"/>
          <a:ext cx="601980" cy="361315"/>
        </p:xfrm>
        <a:graphic>
          <a:graphicData uri="http://schemas.openxmlformats.org/presentationml/2006/ole">
            <mc:AlternateContent xmlns:mc="http://schemas.openxmlformats.org/markup-compatibility/2006">
              <mc:Choice xmlns:v="urn:schemas-microsoft-com:vml" Requires="v">
                <p:oleObj spid="_x0000_s23" name="" r:id="rId12" imgW="127000" imgH="76200" progId="Equation.KSEE3">
                  <p:embed/>
                </p:oleObj>
              </mc:Choice>
              <mc:Fallback>
                <p:oleObj name="" r:id="rId12" imgW="127000" imgH="76200" progId="Equation.KSEE3">
                  <p:embed/>
                  <p:pic>
                    <p:nvPicPr>
                      <p:cNvPr id="0" name="Picture 2048"/>
                      <p:cNvPicPr/>
                      <p:nvPr/>
                    </p:nvPicPr>
                    <p:blipFill>
                      <a:blip r:embed="rId9"/>
                      <a:stretch>
                        <a:fillRect/>
                      </a:stretch>
                    </p:blipFill>
                    <p:spPr>
                      <a:xfrm>
                        <a:off x="7018021" y="5544504"/>
                        <a:ext cx="601980" cy="361315"/>
                      </a:xfrm>
                      <a:prstGeom prst="rect">
                        <a:avLst/>
                      </a:prstGeom>
                    </p:spPr>
                  </p:pic>
                </p:oleObj>
              </mc:Fallback>
            </mc:AlternateContent>
          </a:graphicData>
        </a:graphic>
      </p:graphicFrame>
      <p:graphicFrame>
        <p:nvGraphicFramePr>
          <p:cNvPr id="24" name="Object 23">
            <a:hlinkClick r:id="" action="ppaction://ole?verb="/>
          </p:cNvPr>
          <p:cNvGraphicFramePr>
            <a:graphicFrameLocks noChangeAspect="1"/>
          </p:cNvGraphicFramePr>
          <p:nvPr/>
        </p:nvGraphicFramePr>
        <p:xfrm>
          <a:off x="7145021" y="6102034"/>
          <a:ext cx="601980" cy="361315"/>
        </p:xfrm>
        <a:graphic>
          <a:graphicData uri="http://schemas.openxmlformats.org/presentationml/2006/ole">
            <mc:AlternateContent xmlns:mc="http://schemas.openxmlformats.org/markup-compatibility/2006">
              <mc:Choice xmlns:v="urn:schemas-microsoft-com:vml" Requires="v">
                <p:oleObj spid="_x0000_s25" name="" r:id="rId13" imgW="127000" imgH="76200" progId="Equation.KSEE3">
                  <p:embed/>
                </p:oleObj>
              </mc:Choice>
              <mc:Fallback>
                <p:oleObj name="" r:id="rId13" imgW="127000" imgH="76200" progId="Equation.KSEE3">
                  <p:embed/>
                  <p:pic>
                    <p:nvPicPr>
                      <p:cNvPr id="0" name="Picture 2048"/>
                      <p:cNvPicPr/>
                      <p:nvPr/>
                    </p:nvPicPr>
                    <p:blipFill>
                      <a:blip r:embed="rId9"/>
                      <a:stretch>
                        <a:fillRect/>
                      </a:stretch>
                    </p:blipFill>
                    <p:spPr>
                      <a:xfrm>
                        <a:off x="7145021" y="6102034"/>
                        <a:ext cx="601980" cy="361315"/>
                      </a:xfrm>
                      <a:prstGeom prst="rect">
                        <a:avLst/>
                      </a:prstGeom>
                    </p:spPr>
                  </p:pic>
                </p:oleObj>
              </mc:Fallback>
            </mc:AlternateContent>
          </a:graphicData>
        </a:graphic>
      </p:graphicFrame>
      <p:graphicFrame>
        <p:nvGraphicFramePr>
          <p:cNvPr id="26" name="Object 25">
            <a:hlinkClick r:id="" action="ppaction://ole?verb="/>
          </p:cNvPr>
          <p:cNvGraphicFramePr>
            <a:graphicFrameLocks noChangeAspect="1"/>
          </p:cNvGraphicFramePr>
          <p:nvPr/>
        </p:nvGraphicFramePr>
        <p:xfrm>
          <a:off x="7128511" y="6659564"/>
          <a:ext cx="601980" cy="361315"/>
        </p:xfrm>
        <a:graphic>
          <a:graphicData uri="http://schemas.openxmlformats.org/presentationml/2006/ole">
            <mc:AlternateContent xmlns:mc="http://schemas.openxmlformats.org/markup-compatibility/2006">
              <mc:Choice xmlns:v="urn:schemas-microsoft-com:vml" Requires="v">
                <p:oleObj spid="_x0000_s27" name="" r:id="rId14" imgW="127000" imgH="76200" progId="Equation.KSEE3">
                  <p:embed/>
                </p:oleObj>
              </mc:Choice>
              <mc:Fallback>
                <p:oleObj name="" r:id="rId14" imgW="127000" imgH="76200" progId="Equation.KSEE3">
                  <p:embed/>
                  <p:pic>
                    <p:nvPicPr>
                      <p:cNvPr id="0" name="Picture 2048"/>
                      <p:cNvPicPr/>
                      <p:nvPr/>
                    </p:nvPicPr>
                    <p:blipFill>
                      <a:blip r:embed="rId9"/>
                      <a:stretch>
                        <a:fillRect/>
                      </a:stretch>
                    </p:blipFill>
                    <p:spPr>
                      <a:xfrm>
                        <a:off x="7128511" y="6659564"/>
                        <a:ext cx="601980" cy="361315"/>
                      </a:xfrm>
                      <a:prstGeom prst="rect">
                        <a:avLst/>
                      </a:prstGeom>
                    </p:spPr>
                  </p:pic>
                </p:oleObj>
              </mc:Fallback>
            </mc:AlternateContent>
          </a:graphicData>
        </a:graphic>
      </p:graphicFrame>
      <p:graphicFrame>
        <p:nvGraphicFramePr>
          <p:cNvPr id="28" name="Object 27">
            <a:hlinkClick r:id="" action="ppaction://ole?verb="/>
          </p:cNvPr>
          <p:cNvGraphicFramePr>
            <a:graphicFrameLocks noChangeAspect="1"/>
          </p:cNvGraphicFramePr>
          <p:nvPr/>
        </p:nvGraphicFramePr>
        <p:xfrm>
          <a:off x="7255511" y="7145339"/>
          <a:ext cx="601980" cy="361315"/>
        </p:xfrm>
        <a:graphic>
          <a:graphicData uri="http://schemas.openxmlformats.org/presentationml/2006/ole">
            <mc:AlternateContent xmlns:mc="http://schemas.openxmlformats.org/markup-compatibility/2006">
              <mc:Choice xmlns:v="urn:schemas-microsoft-com:vml" Requires="v">
                <p:oleObj spid="_x0000_s29" name="" r:id="rId15" imgW="127000" imgH="76200" progId="Equation.KSEE3">
                  <p:embed/>
                </p:oleObj>
              </mc:Choice>
              <mc:Fallback>
                <p:oleObj name="" r:id="rId15" imgW="127000" imgH="76200" progId="Equation.KSEE3">
                  <p:embed/>
                  <p:pic>
                    <p:nvPicPr>
                      <p:cNvPr id="0" name="Picture 2048"/>
                      <p:cNvPicPr/>
                      <p:nvPr/>
                    </p:nvPicPr>
                    <p:blipFill>
                      <a:blip r:embed="rId9"/>
                      <a:stretch>
                        <a:fillRect/>
                      </a:stretch>
                    </p:blipFill>
                    <p:spPr>
                      <a:xfrm>
                        <a:off x="7255511" y="7145339"/>
                        <a:ext cx="601980" cy="361315"/>
                      </a:xfrm>
                      <a:prstGeom prst="rect">
                        <a:avLst/>
                      </a:prstGeom>
                    </p:spPr>
                  </p:pic>
                </p:oleObj>
              </mc:Fallback>
            </mc:AlternateContent>
          </a:graphicData>
        </a:graphic>
      </p:graphicFrame>
      <p:graphicFrame>
        <p:nvGraphicFramePr>
          <p:cNvPr id="30" name="Object 29">
            <a:hlinkClick r:id="" action="ppaction://ole?verb="/>
          </p:cNvPr>
          <p:cNvGraphicFramePr>
            <a:graphicFrameLocks noChangeAspect="1"/>
          </p:cNvGraphicFramePr>
          <p:nvPr/>
        </p:nvGraphicFramePr>
        <p:xfrm>
          <a:off x="7023736" y="7415849"/>
          <a:ext cx="601980" cy="361315"/>
        </p:xfrm>
        <a:graphic>
          <a:graphicData uri="http://schemas.openxmlformats.org/presentationml/2006/ole">
            <mc:AlternateContent xmlns:mc="http://schemas.openxmlformats.org/markup-compatibility/2006">
              <mc:Choice xmlns:v="urn:schemas-microsoft-com:vml" Requires="v">
                <p:oleObj spid="_x0000_s31" name="" r:id="rId16" imgW="127000" imgH="76200" progId="Equation.KSEE3">
                  <p:embed/>
                </p:oleObj>
              </mc:Choice>
              <mc:Fallback>
                <p:oleObj name="" r:id="rId16" imgW="127000" imgH="76200" progId="Equation.KSEE3">
                  <p:embed/>
                  <p:pic>
                    <p:nvPicPr>
                      <p:cNvPr id="0" name="Picture 2048"/>
                      <p:cNvPicPr/>
                      <p:nvPr/>
                    </p:nvPicPr>
                    <p:blipFill>
                      <a:blip r:embed="rId9"/>
                      <a:stretch>
                        <a:fillRect/>
                      </a:stretch>
                    </p:blipFill>
                    <p:spPr>
                      <a:xfrm>
                        <a:off x="7023736" y="7415849"/>
                        <a:ext cx="601980" cy="361315"/>
                      </a:xfrm>
                      <a:prstGeom prst="rect">
                        <a:avLst/>
                      </a:prstGeom>
                    </p:spPr>
                  </p:pic>
                </p:oleObj>
              </mc:Fallback>
            </mc:AlternateContent>
          </a:graphicData>
        </a:graphic>
      </p:graphicFrame>
      <p:sp>
        <p:nvSpPr>
          <p:cNvPr id="46" name="Text Box 45"/>
          <p:cNvSpPr txBox="1"/>
          <p:nvPr/>
        </p:nvSpPr>
        <p:spPr>
          <a:xfrm>
            <a:off x="2019935" y="3137535"/>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Ion</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sp>
        <p:nvSpPr>
          <p:cNvPr id="32" name="Text Box 31"/>
          <p:cNvSpPr txBox="1"/>
          <p:nvPr/>
        </p:nvSpPr>
        <p:spPr>
          <a:xfrm>
            <a:off x="6717030" y="317500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rPr>
              <a:t>e</a:t>
            </a:r>
            <a:endParaRPr kumimoji="0" lang="en-US" sz="4800" b="0" i="0" baseline="0">
              <a:solidFill>
                <a:schemeClr val="tx1"/>
              </a:solidFill>
              <a:effectLst>
                <a:outerShdw blurRad="38100" dist="19050" dir="2700000" algn="tl" rotWithShape="0">
                  <a:schemeClr val="dk1">
                    <a:alpha val="40000"/>
                  </a:schemeClr>
                </a:outerShdw>
              </a:effectLst>
              <a:uFillTx/>
              <a:latin typeface="Avenir Next Medium" charset="0"/>
              <a:ea typeface="Avenir Next Medium"/>
              <a:cs typeface="Avenir Next Medium"/>
              <a:sym typeface="Avenir Next Medium"/>
            </a:endParaRPr>
          </a:p>
        </p:txBody>
      </p:sp>
      <p:cxnSp>
        <p:nvCxnSpPr>
          <p:cNvPr id="33" name="Straight Arrow Connector 32"/>
          <p:cNvCxnSpPr/>
          <p:nvPr/>
        </p:nvCxnSpPr>
        <p:spPr>
          <a:xfrm>
            <a:off x="6455410" y="8481060"/>
            <a:ext cx="1324610" cy="0"/>
          </a:xfrm>
          <a:prstGeom prst="straightConnector1">
            <a:avLst/>
          </a:prstGeom>
          <a:noFill/>
          <a:ln w="25400" cap="flat">
            <a:solidFill>
              <a:schemeClr val="bg1"/>
            </a:solidFill>
            <a:prstDash val="solid"/>
            <a:miter lim="400000"/>
            <a:headEnd type="arrow"/>
            <a:tailEnd type="arrow"/>
          </a:ln>
        </p:spPr>
        <p:style>
          <a:lnRef idx="0">
            <a:srgbClr val="FFFFFF"/>
          </a:lnRef>
          <a:fillRef idx="0">
            <a:srgbClr val="FFFFFF"/>
          </a:fillRef>
          <a:effectRef idx="0">
            <a:srgbClr val="FFFFFF"/>
          </a:effectRef>
          <a:fontRef idx="none"/>
        </p:style>
      </p:cxnSp>
      <p:sp>
        <p:nvSpPr>
          <p:cNvPr id="34" name="Text Box 33"/>
          <p:cNvSpPr txBox="1"/>
          <p:nvPr/>
        </p:nvSpPr>
        <p:spPr>
          <a:xfrm>
            <a:off x="6575425" y="866648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1" baseline="0">
                <a:solidFill>
                  <a:schemeClr val="bg1"/>
                </a:solidFill>
                <a:effectLst/>
                <a:uFillTx/>
                <a:latin typeface="Avenir Next Medium" charset="0"/>
                <a:ea typeface="Avenir Next Medium"/>
                <a:cs typeface="Avenir Next Medium"/>
                <a:sym typeface="Avenir Next Medium"/>
              </a:rPr>
              <a:t>dx</a:t>
            </a:r>
            <a:endParaRPr kumimoji="0" lang="en-US" sz="4800" b="0" i="1" baseline="0">
              <a:solidFill>
                <a:schemeClr val="bg1"/>
              </a:solidFill>
              <a:effectLst/>
              <a:uFillTx/>
              <a:latin typeface="Avenir Next Medium" charset="0"/>
              <a:ea typeface="Avenir Next Medium"/>
              <a:cs typeface="Avenir Next Medium"/>
              <a:sym typeface="Avenir Next Medium"/>
            </a:endParaRPr>
          </a:p>
        </p:txBody>
      </p:sp>
      <p:cxnSp>
        <p:nvCxnSpPr>
          <p:cNvPr id="35" name="Straight Arrow Connector 34"/>
          <p:cNvCxnSpPr/>
          <p:nvPr/>
        </p:nvCxnSpPr>
        <p:spPr>
          <a:xfrm>
            <a:off x="8483600" y="4036695"/>
            <a:ext cx="0" cy="3825240"/>
          </a:xfrm>
          <a:prstGeom prst="straightConnector1">
            <a:avLst/>
          </a:prstGeom>
          <a:noFill/>
          <a:ln w="25400" cap="flat">
            <a:solidFill>
              <a:schemeClr val="bg1"/>
            </a:solidFill>
            <a:prstDash val="solid"/>
            <a:miter lim="400000"/>
            <a:headEnd type="arrow"/>
            <a:tailEnd type="arrow"/>
          </a:ln>
        </p:spPr>
        <p:style>
          <a:lnRef idx="0">
            <a:srgbClr val="FFFFFF"/>
          </a:lnRef>
          <a:fillRef idx="0">
            <a:srgbClr val="FFFFFF"/>
          </a:fillRef>
          <a:effectRef idx="0">
            <a:srgbClr val="FFFFFF"/>
          </a:effectRef>
          <a:fontRef idx="none"/>
        </p:style>
      </p:cxnSp>
      <p:sp>
        <p:nvSpPr>
          <p:cNvPr id="36" name="Text Box 35"/>
          <p:cNvSpPr txBox="1"/>
          <p:nvPr/>
        </p:nvSpPr>
        <p:spPr>
          <a:xfrm>
            <a:off x="8483600" y="5355590"/>
            <a:ext cx="1215390"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1" baseline="0">
                <a:solidFill>
                  <a:schemeClr val="bg1"/>
                </a:solidFill>
                <a:effectLst/>
                <a:uFillTx/>
                <a:latin typeface="Avenir Next Medium" charset="0"/>
                <a:ea typeface="Avenir Next Medium"/>
                <a:cs typeface="Avenir Next Medium"/>
                <a:sym typeface="Avenir Next Medium"/>
              </a:rPr>
              <a:t>A</a:t>
            </a:r>
            <a:endParaRPr kumimoji="0" lang="en-US" sz="4800" b="0" i="1" baseline="0">
              <a:solidFill>
                <a:schemeClr val="bg1"/>
              </a:solidFill>
              <a:effectLst/>
              <a:uFillTx/>
              <a:latin typeface="Avenir Next Medium" charset="0"/>
              <a:ea typeface="Avenir Next Medium"/>
              <a:cs typeface="Avenir Next Medium"/>
              <a:sym typeface="Avenir Next Medium"/>
            </a:endParaRPr>
          </a:p>
        </p:txBody>
      </p:sp>
      <p:sp>
        <p:nvSpPr>
          <p:cNvPr id="37" name="Rounded Rectangle 36"/>
          <p:cNvSpPr/>
          <p:nvPr/>
        </p:nvSpPr>
        <p:spPr>
          <a:xfrm>
            <a:off x="1703070" y="8849995"/>
            <a:ext cx="4752340" cy="4104005"/>
          </a:xfrm>
          <a:prstGeom prst="roundRect">
            <a:avLst/>
          </a:prstGeom>
          <a:solidFill>
            <a:schemeClr val="accent5">
              <a:lumMod val="40000"/>
              <a:lumOff val="60000"/>
            </a:schemeClr>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38" name="Rounded Rectangle 37"/>
          <p:cNvSpPr/>
          <p:nvPr/>
        </p:nvSpPr>
        <p:spPr>
          <a:xfrm>
            <a:off x="436245" y="8849360"/>
            <a:ext cx="4752340" cy="4104005"/>
          </a:xfrm>
          <a:prstGeom prst="roundRect">
            <a:avLst/>
          </a:prstGeom>
          <a:noFill/>
          <a:ln w="12700" cap="flat" cmpd="sng">
            <a:solidFill>
              <a:schemeClr val="accent1">
                <a:shade val="50000"/>
              </a:schemeClr>
            </a:solidFill>
            <a:prstDash val="lgDash"/>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sp>
        <p:nvSpPr>
          <p:cNvPr id="39" name="Text Box 38"/>
          <p:cNvSpPr txBox="1"/>
          <p:nvPr/>
        </p:nvSpPr>
        <p:spPr>
          <a:xfrm>
            <a:off x="2440940" y="10512425"/>
            <a:ext cx="1964690" cy="7785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ctr" forceAA="0" upright="0">
            <a:spAutoFit/>
          </a:bodyPr>
          <a:p>
            <a:pPr marL="0" marR="0" indent="0" algn="l" defTabSz="825500" rtl="0" eaLnBrk="1">
              <a:lnSpc>
                <a:spcPct val="100000"/>
              </a:lnSpc>
              <a:spcBef>
                <a:spcPts val="500"/>
              </a:spcBef>
              <a:spcAft>
                <a:spcPts val="500"/>
              </a:spcAft>
              <a:buClrTx/>
              <a:buSzTx/>
              <a:buFontTx/>
              <a:buNone/>
            </a:pPr>
            <a:r>
              <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rPr>
              <a:t>Plasma </a:t>
            </a:r>
            <a:endParaRPr kumimoji="0" lang="en-US" sz="4400" b="0" i="0" u="none" strike="noStrike" cap="none" spc="0" normalizeH="0" baseline="0">
              <a:solidFill>
                <a:schemeClr val="bg1"/>
              </a:solidFill>
              <a:effectLst/>
              <a:uFillTx/>
              <a:latin typeface="Arial" panose="020B0604020202020204" pitchFamily="34" charset="0"/>
              <a:ea typeface="Avenir Next Medium"/>
              <a:cs typeface="Arial" panose="020B0604020202020204" pitchFamily="34" charset="0"/>
              <a:sym typeface="Avenir Next Medium"/>
            </a:endParaRPr>
          </a:p>
        </p:txBody>
      </p:sp>
      <p:grpSp>
        <p:nvGrpSpPr>
          <p:cNvPr id="71" name="Group 70"/>
          <p:cNvGrpSpPr/>
          <p:nvPr/>
        </p:nvGrpSpPr>
        <p:grpSpPr>
          <a:xfrm>
            <a:off x="5334000" y="9167495"/>
            <a:ext cx="876935" cy="3658870"/>
            <a:chOff x="3089" y="14437"/>
            <a:chExt cx="1381" cy="5762"/>
          </a:xfrm>
        </p:grpSpPr>
        <p:graphicFrame>
          <p:nvGraphicFramePr>
            <p:cNvPr id="40" name="Object 39">
              <a:hlinkClick r:id="" action="ppaction://ole?verb="/>
            </p:cNvPr>
            <p:cNvGraphicFramePr>
              <a:graphicFrameLocks noChangeAspect="1"/>
            </p:cNvGraphicFramePr>
            <p:nvPr/>
          </p:nvGraphicFramePr>
          <p:xfrm>
            <a:off x="3228" y="14437"/>
            <a:ext cx="1042" cy="1042"/>
          </p:xfrm>
          <a:graphic>
            <a:graphicData uri="http://schemas.openxmlformats.org/presentationml/2006/ole">
              <mc:AlternateContent xmlns:mc="http://schemas.openxmlformats.org/markup-compatibility/2006">
                <mc:Choice xmlns:v="urn:schemas-microsoft-com:vml" Requires="v">
                  <p:oleObj spid="_x0000_s41" name="" r:id="rId17" imgW="139700" imgH="139700" progId="Equation.KSEE3">
                    <p:embed/>
                  </p:oleObj>
                </mc:Choice>
                <mc:Fallback>
                  <p:oleObj name="" r:id="rId17" imgW="139700" imgH="139700" progId="Equation.KSEE3">
                    <p:embed/>
                    <p:pic>
                      <p:nvPicPr>
                        <p:cNvPr id="0" name="Picture 2048"/>
                        <p:cNvPicPr/>
                        <p:nvPr/>
                      </p:nvPicPr>
                      <p:blipFill>
                        <a:blip r:embed="rId2"/>
                        <a:stretch>
                          <a:fillRect/>
                        </a:stretch>
                      </p:blipFill>
                      <p:spPr>
                        <a:xfrm>
                          <a:off x="3228" y="14437"/>
                          <a:ext cx="1042" cy="1042"/>
                        </a:xfrm>
                        <a:prstGeom prst="rect">
                          <a:avLst/>
                        </a:prstGeom>
                      </p:spPr>
                    </p:pic>
                  </p:oleObj>
                </mc:Fallback>
              </mc:AlternateContent>
            </a:graphicData>
          </a:graphic>
        </p:graphicFrame>
        <p:graphicFrame>
          <p:nvGraphicFramePr>
            <p:cNvPr id="42" name="Object 41">
              <a:hlinkClick r:id="" action="ppaction://ole?verb="/>
            </p:cNvPr>
            <p:cNvGraphicFramePr>
              <a:graphicFrameLocks noChangeAspect="1"/>
            </p:cNvGraphicFramePr>
            <p:nvPr/>
          </p:nvGraphicFramePr>
          <p:xfrm>
            <a:off x="3202" y="15202"/>
            <a:ext cx="1042" cy="1042"/>
          </p:xfrm>
          <a:graphic>
            <a:graphicData uri="http://schemas.openxmlformats.org/presentationml/2006/ole">
              <mc:AlternateContent xmlns:mc="http://schemas.openxmlformats.org/markup-compatibility/2006">
                <mc:Choice xmlns:v="urn:schemas-microsoft-com:vml" Requires="v">
                  <p:oleObj spid="_x0000_s43" name="" r:id="rId18" imgW="139700" imgH="139700" progId="Equation.KSEE3">
                    <p:embed/>
                  </p:oleObj>
                </mc:Choice>
                <mc:Fallback>
                  <p:oleObj name="" r:id="rId18" imgW="139700" imgH="139700" progId="Equation.KSEE3">
                    <p:embed/>
                    <p:pic>
                      <p:nvPicPr>
                        <p:cNvPr id="0" name="Picture 2048"/>
                        <p:cNvPicPr/>
                        <p:nvPr/>
                      </p:nvPicPr>
                      <p:blipFill>
                        <a:blip r:embed="rId2"/>
                        <a:stretch>
                          <a:fillRect/>
                        </a:stretch>
                      </p:blipFill>
                      <p:spPr>
                        <a:xfrm>
                          <a:off x="3202" y="15202"/>
                          <a:ext cx="1042" cy="1042"/>
                        </a:xfrm>
                        <a:prstGeom prst="rect">
                          <a:avLst/>
                        </a:prstGeom>
                      </p:spPr>
                    </p:pic>
                  </p:oleObj>
                </mc:Fallback>
              </mc:AlternateContent>
            </a:graphicData>
          </a:graphic>
        </p:graphicFrame>
        <p:graphicFrame>
          <p:nvGraphicFramePr>
            <p:cNvPr id="44" name="Object 43">
              <a:hlinkClick r:id="" action="ppaction://ole?verb="/>
            </p:cNvPr>
            <p:cNvGraphicFramePr>
              <a:graphicFrameLocks noChangeAspect="1"/>
            </p:cNvGraphicFramePr>
            <p:nvPr/>
          </p:nvGraphicFramePr>
          <p:xfrm>
            <a:off x="3428" y="16106"/>
            <a:ext cx="1042" cy="1042"/>
          </p:xfrm>
          <a:graphic>
            <a:graphicData uri="http://schemas.openxmlformats.org/presentationml/2006/ole">
              <mc:AlternateContent xmlns:mc="http://schemas.openxmlformats.org/markup-compatibility/2006">
                <mc:Choice xmlns:v="urn:schemas-microsoft-com:vml" Requires="v">
                  <p:oleObj spid="_x0000_s45" name="" r:id="rId19" imgW="139700" imgH="139700" progId="Equation.KSEE3">
                    <p:embed/>
                  </p:oleObj>
                </mc:Choice>
                <mc:Fallback>
                  <p:oleObj name="" r:id="rId19" imgW="139700" imgH="139700" progId="Equation.KSEE3">
                    <p:embed/>
                    <p:pic>
                      <p:nvPicPr>
                        <p:cNvPr id="0" name="Picture 2048"/>
                        <p:cNvPicPr/>
                        <p:nvPr/>
                      </p:nvPicPr>
                      <p:blipFill>
                        <a:blip r:embed="rId2"/>
                        <a:stretch>
                          <a:fillRect/>
                        </a:stretch>
                      </p:blipFill>
                      <p:spPr>
                        <a:xfrm>
                          <a:off x="3428" y="16106"/>
                          <a:ext cx="1042" cy="1042"/>
                        </a:xfrm>
                        <a:prstGeom prst="rect">
                          <a:avLst/>
                        </a:prstGeom>
                      </p:spPr>
                    </p:pic>
                  </p:oleObj>
                </mc:Fallback>
              </mc:AlternateContent>
            </a:graphicData>
          </a:graphic>
        </p:graphicFrame>
        <p:graphicFrame>
          <p:nvGraphicFramePr>
            <p:cNvPr id="47" name="Object 46">
              <a:hlinkClick r:id="" action="ppaction://ole?verb="/>
            </p:cNvPr>
            <p:cNvGraphicFramePr>
              <a:graphicFrameLocks noChangeAspect="1"/>
            </p:cNvGraphicFramePr>
            <p:nvPr/>
          </p:nvGraphicFramePr>
          <p:xfrm>
            <a:off x="3202" y="17236"/>
            <a:ext cx="1042" cy="1042"/>
          </p:xfrm>
          <a:graphic>
            <a:graphicData uri="http://schemas.openxmlformats.org/presentationml/2006/ole">
              <mc:AlternateContent xmlns:mc="http://schemas.openxmlformats.org/markup-compatibility/2006">
                <mc:Choice xmlns:v="urn:schemas-microsoft-com:vml" Requires="v">
                  <p:oleObj spid="_x0000_s50" name="" r:id="rId20" imgW="139700" imgH="139700" progId="Equation.KSEE3">
                    <p:embed/>
                  </p:oleObj>
                </mc:Choice>
                <mc:Fallback>
                  <p:oleObj name="" r:id="rId20" imgW="139700" imgH="139700" progId="Equation.KSEE3">
                    <p:embed/>
                    <p:pic>
                      <p:nvPicPr>
                        <p:cNvPr id="0" name="Picture 2048"/>
                        <p:cNvPicPr/>
                        <p:nvPr/>
                      </p:nvPicPr>
                      <p:blipFill>
                        <a:blip r:embed="rId2"/>
                        <a:stretch>
                          <a:fillRect/>
                        </a:stretch>
                      </p:blipFill>
                      <p:spPr>
                        <a:xfrm>
                          <a:off x="3202" y="17236"/>
                          <a:ext cx="1042" cy="1042"/>
                        </a:xfrm>
                        <a:prstGeom prst="rect">
                          <a:avLst/>
                        </a:prstGeom>
                      </p:spPr>
                    </p:pic>
                  </p:oleObj>
                </mc:Fallback>
              </mc:AlternateContent>
            </a:graphicData>
          </a:graphic>
        </p:graphicFrame>
        <p:graphicFrame>
          <p:nvGraphicFramePr>
            <p:cNvPr id="51" name="Object 50">
              <a:hlinkClick r:id="" action="ppaction://ole?verb="/>
            </p:cNvPr>
            <p:cNvGraphicFramePr>
              <a:graphicFrameLocks noChangeAspect="1"/>
            </p:cNvGraphicFramePr>
            <p:nvPr/>
          </p:nvGraphicFramePr>
          <p:xfrm>
            <a:off x="3428" y="18253"/>
            <a:ext cx="1042" cy="1042"/>
          </p:xfrm>
          <a:graphic>
            <a:graphicData uri="http://schemas.openxmlformats.org/presentationml/2006/ole">
              <mc:AlternateContent xmlns:mc="http://schemas.openxmlformats.org/markup-compatibility/2006">
                <mc:Choice xmlns:v="urn:schemas-microsoft-com:vml" Requires="v">
                  <p:oleObj spid="_x0000_s52" name="" r:id="rId21" imgW="139700" imgH="139700" progId="Equation.KSEE3">
                    <p:embed/>
                  </p:oleObj>
                </mc:Choice>
                <mc:Fallback>
                  <p:oleObj name="" r:id="rId21" imgW="139700" imgH="139700" progId="Equation.KSEE3">
                    <p:embed/>
                    <p:pic>
                      <p:nvPicPr>
                        <p:cNvPr id="0" name="Picture 2048"/>
                        <p:cNvPicPr/>
                        <p:nvPr/>
                      </p:nvPicPr>
                      <p:blipFill>
                        <a:blip r:embed="rId2"/>
                        <a:stretch>
                          <a:fillRect/>
                        </a:stretch>
                      </p:blipFill>
                      <p:spPr>
                        <a:xfrm>
                          <a:off x="3428" y="18253"/>
                          <a:ext cx="1042" cy="1042"/>
                        </a:xfrm>
                        <a:prstGeom prst="rect">
                          <a:avLst/>
                        </a:prstGeom>
                      </p:spPr>
                    </p:pic>
                  </p:oleObj>
                </mc:Fallback>
              </mc:AlternateContent>
            </a:graphicData>
          </a:graphic>
        </p:graphicFrame>
        <p:graphicFrame>
          <p:nvGraphicFramePr>
            <p:cNvPr id="53" name="Object 52">
              <a:hlinkClick r:id="" action="ppaction://ole?verb="/>
            </p:cNvPr>
            <p:cNvGraphicFramePr>
              <a:graphicFrameLocks noChangeAspect="1"/>
            </p:cNvGraphicFramePr>
            <p:nvPr/>
          </p:nvGraphicFramePr>
          <p:xfrm>
            <a:off x="3089" y="19157"/>
            <a:ext cx="1042" cy="1042"/>
          </p:xfrm>
          <a:graphic>
            <a:graphicData uri="http://schemas.openxmlformats.org/presentationml/2006/ole">
              <mc:AlternateContent xmlns:mc="http://schemas.openxmlformats.org/markup-compatibility/2006">
                <mc:Choice xmlns:v="urn:schemas-microsoft-com:vml" Requires="v">
                  <p:oleObj spid="_x0000_s54" name="" r:id="rId22" imgW="139700" imgH="139700" progId="Equation.KSEE3">
                    <p:embed/>
                  </p:oleObj>
                </mc:Choice>
                <mc:Fallback>
                  <p:oleObj name="" r:id="rId22" imgW="139700" imgH="139700" progId="Equation.KSEE3">
                    <p:embed/>
                    <p:pic>
                      <p:nvPicPr>
                        <p:cNvPr id="0" name="Picture 2048"/>
                        <p:cNvPicPr/>
                        <p:nvPr/>
                      </p:nvPicPr>
                      <p:blipFill>
                        <a:blip r:embed="rId2"/>
                        <a:stretch>
                          <a:fillRect/>
                        </a:stretch>
                      </p:blipFill>
                      <p:spPr>
                        <a:xfrm>
                          <a:off x="3089" y="19157"/>
                          <a:ext cx="1042" cy="1042"/>
                        </a:xfrm>
                        <a:prstGeom prst="rect">
                          <a:avLst/>
                        </a:prstGeom>
                      </p:spPr>
                    </p:pic>
                  </p:oleObj>
                </mc:Fallback>
              </mc:AlternateContent>
            </a:graphicData>
          </a:graphic>
        </p:graphicFrame>
      </p:grpSp>
      <p:grpSp>
        <p:nvGrpSpPr>
          <p:cNvPr id="72" name="Group 71"/>
          <p:cNvGrpSpPr/>
          <p:nvPr/>
        </p:nvGrpSpPr>
        <p:grpSpPr>
          <a:xfrm>
            <a:off x="798830" y="9317990"/>
            <a:ext cx="839470" cy="3330575"/>
            <a:chOff x="10863" y="14674"/>
            <a:chExt cx="1322" cy="5245"/>
          </a:xfrm>
        </p:grpSpPr>
        <p:graphicFrame>
          <p:nvGraphicFramePr>
            <p:cNvPr id="55" name="Object 54">
              <a:hlinkClick r:id="" action="ppaction://ole?verb="/>
            </p:cNvPr>
            <p:cNvGraphicFramePr>
              <a:graphicFrameLocks noChangeAspect="1"/>
            </p:cNvGraphicFramePr>
            <p:nvPr/>
          </p:nvGraphicFramePr>
          <p:xfrm>
            <a:off x="10941" y="14674"/>
            <a:ext cx="948" cy="569"/>
          </p:xfrm>
          <a:graphic>
            <a:graphicData uri="http://schemas.openxmlformats.org/presentationml/2006/ole">
              <mc:AlternateContent xmlns:mc="http://schemas.openxmlformats.org/markup-compatibility/2006">
                <mc:Choice xmlns:v="urn:schemas-microsoft-com:vml" Requires="v">
                  <p:oleObj spid="_x0000_s56" name="" r:id="rId23" imgW="127000" imgH="76200" progId="Equation.KSEE3">
                    <p:embed/>
                  </p:oleObj>
                </mc:Choice>
                <mc:Fallback>
                  <p:oleObj name="" r:id="rId23" imgW="127000" imgH="76200" progId="Equation.KSEE3">
                    <p:embed/>
                    <p:pic>
                      <p:nvPicPr>
                        <p:cNvPr id="0" name="Picture 2048"/>
                        <p:cNvPicPr/>
                        <p:nvPr/>
                      </p:nvPicPr>
                      <p:blipFill>
                        <a:blip r:embed="rId9"/>
                        <a:stretch>
                          <a:fillRect/>
                        </a:stretch>
                      </p:blipFill>
                      <p:spPr>
                        <a:xfrm>
                          <a:off x="10941" y="14674"/>
                          <a:ext cx="948" cy="569"/>
                        </a:xfrm>
                        <a:prstGeom prst="rect">
                          <a:avLst/>
                        </a:prstGeom>
                      </p:spPr>
                    </p:pic>
                  </p:oleObj>
                </mc:Fallback>
              </mc:AlternateContent>
            </a:graphicData>
          </a:graphic>
        </p:graphicFrame>
        <p:graphicFrame>
          <p:nvGraphicFramePr>
            <p:cNvPr id="57" name="Object 56">
              <a:hlinkClick r:id="" action="ppaction://ole?verb="/>
            </p:cNvPr>
            <p:cNvGraphicFramePr>
              <a:graphicFrameLocks noChangeAspect="1"/>
            </p:cNvGraphicFramePr>
            <p:nvPr/>
          </p:nvGraphicFramePr>
          <p:xfrm>
            <a:off x="10915" y="15326"/>
            <a:ext cx="948" cy="569"/>
          </p:xfrm>
          <a:graphic>
            <a:graphicData uri="http://schemas.openxmlformats.org/presentationml/2006/ole">
              <mc:AlternateContent xmlns:mc="http://schemas.openxmlformats.org/markup-compatibility/2006">
                <mc:Choice xmlns:v="urn:schemas-microsoft-com:vml" Requires="v">
                  <p:oleObj spid="_x0000_s58" name="" r:id="rId24" imgW="127000" imgH="76200" progId="Equation.KSEE3">
                    <p:embed/>
                  </p:oleObj>
                </mc:Choice>
                <mc:Fallback>
                  <p:oleObj name="" r:id="rId24" imgW="127000" imgH="76200" progId="Equation.KSEE3">
                    <p:embed/>
                    <p:pic>
                      <p:nvPicPr>
                        <p:cNvPr id="0" name="Picture 2048"/>
                        <p:cNvPicPr/>
                        <p:nvPr/>
                      </p:nvPicPr>
                      <p:blipFill>
                        <a:blip r:embed="rId9"/>
                        <a:stretch>
                          <a:fillRect/>
                        </a:stretch>
                      </p:blipFill>
                      <p:spPr>
                        <a:xfrm>
                          <a:off x="10915" y="15326"/>
                          <a:ext cx="948" cy="569"/>
                        </a:xfrm>
                        <a:prstGeom prst="rect">
                          <a:avLst/>
                        </a:prstGeom>
                      </p:spPr>
                    </p:pic>
                  </p:oleObj>
                </mc:Fallback>
              </mc:AlternateContent>
            </a:graphicData>
          </a:graphic>
        </p:graphicFrame>
        <p:graphicFrame>
          <p:nvGraphicFramePr>
            <p:cNvPr id="59" name="Object 58">
              <a:hlinkClick r:id="" action="ppaction://ole?verb="/>
            </p:cNvPr>
            <p:cNvGraphicFramePr>
              <a:graphicFrameLocks noChangeAspect="1"/>
            </p:cNvGraphicFramePr>
            <p:nvPr/>
          </p:nvGraphicFramePr>
          <p:xfrm>
            <a:off x="11115" y="15865"/>
            <a:ext cx="948" cy="569"/>
          </p:xfrm>
          <a:graphic>
            <a:graphicData uri="http://schemas.openxmlformats.org/presentationml/2006/ole">
              <mc:AlternateContent xmlns:mc="http://schemas.openxmlformats.org/markup-compatibility/2006">
                <mc:Choice xmlns:v="urn:schemas-microsoft-com:vml" Requires="v">
                  <p:oleObj spid="_x0000_s60" name="" r:id="rId25" imgW="127000" imgH="76200" progId="Equation.KSEE3">
                    <p:embed/>
                  </p:oleObj>
                </mc:Choice>
                <mc:Fallback>
                  <p:oleObj name="" r:id="rId25" imgW="127000" imgH="76200" progId="Equation.KSEE3">
                    <p:embed/>
                    <p:pic>
                      <p:nvPicPr>
                        <p:cNvPr id="0" name="Picture 2048"/>
                        <p:cNvPicPr/>
                        <p:nvPr/>
                      </p:nvPicPr>
                      <p:blipFill>
                        <a:blip r:embed="rId9"/>
                        <a:stretch>
                          <a:fillRect/>
                        </a:stretch>
                      </p:blipFill>
                      <p:spPr>
                        <a:xfrm>
                          <a:off x="11115" y="15865"/>
                          <a:ext cx="948" cy="569"/>
                        </a:xfrm>
                        <a:prstGeom prst="rect">
                          <a:avLst/>
                        </a:prstGeom>
                      </p:spPr>
                    </p:pic>
                  </p:oleObj>
                </mc:Fallback>
              </mc:AlternateContent>
            </a:graphicData>
          </a:graphic>
        </p:graphicFrame>
        <p:graphicFrame>
          <p:nvGraphicFramePr>
            <p:cNvPr id="61" name="Object 60">
              <a:hlinkClick r:id="" action="ppaction://ole?verb="/>
            </p:cNvPr>
            <p:cNvGraphicFramePr>
              <a:graphicFrameLocks noChangeAspect="1"/>
            </p:cNvGraphicFramePr>
            <p:nvPr/>
          </p:nvGraphicFramePr>
          <p:xfrm>
            <a:off x="10863" y="16404"/>
            <a:ext cx="948" cy="569"/>
          </p:xfrm>
          <a:graphic>
            <a:graphicData uri="http://schemas.openxmlformats.org/presentationml/2006/ole">
              <mc:AlternateContent xmlns:mc="http://schemas.openxmlformats.org/markup-compatibility/2006">
                <mc:Choice xmlns:v="urn:schemas-microsoft-com:vml" Requires="v">
                  <p:oleObj spid="_x0000_s62" name="" r:id="rId26" imgW="127000" imgH="76200" progId="Equation.KSEE3">
                    <p:embed/>
                  </p:oleObj>
                </mc:Choice>
                <mc:Fallback>
                  <p:oleObj name="" r:id="rId26" imgW="127000" imgH="76200" progId="Equation.KSEE3">
                    <p:embed/>
                    <p:pic>
                      <p:nvPicPr>
                        <p:cNvPr id="0" name="Picture 2048"/>
                        <p:cNvPicPr/>
                        <p:nvPr/>
                      </p:nvPicPr>
                      <p:blipFill>
                        <a:blip r:embed="rId9"/>
                        <a:stretch>
                          <a:fillRect/>
                        </a:stretch>
                      </p:blipFill>
                      <p:spPr>
                        <a:xfrm>
                          <a:off x="10863" y="16404"/>
                          <a:ext cx="948" cy="569"/>
                        </a:xfrm>
                        <a:prstGeom prst="rect">
                          <a:avLst/>
                        </a:prstGeom>
                      </p:spPr>
                    </p:pic>
                  </p:oleObj>
                </mc:Fallback>
              </mc:AlternateContent>
            </a:graphicData>
          </a:graphic>
        </p:graphicFrame>
        <p:graphicFrame>
          <p:nvGraphicFramePr>
            <p:cNvPr id="63" name="Object 62">
              <a:hlinkClick r:id="" action="ppaction://ole?verb="/>
            </p:cNvPr>
            <p:cNvGraphicFramePr>
              <a:graphicFrameLocks noChangeAspect="1"/>
            </p:cNvGraphicFramePr>
            <p:nvPr/>
          </p:nvGraphicFramePr>
          <p:xfrm>
            <a:off x="11063" y="17282"/>
            <a:ext cx="948" cy="569"/>
          </p:xfrm>
          <a:graphic>
            <a:graphicData uri="http://schemas.openxmlformats.org/presentationml/2006/ole">
              <mc:AlternateContent xmlns:mc="http://schemas.openxmlformats.org/markup-compatibility/2006">
                <mc:Choice xmlns:v="urn:schemas-microsoft-com:vml" Requires="v">
                  <p:oleObj spid="_x0000_s64" name="" r:id="rId27" imgW="127000" imgH="76200" progId="Equation.KSEE3">
                    <p:embed/>
                  </p:oleObj>
                </mc:Choice>
                <mc:Fallback>
                  <p:oleObj name="" r:id="rId27" imgW="127000" imgH="76200" progId="Equation.KSEE3">
                    <p:embed/>
                    <p:pic>
                      <p:nvPicPr>
                        <p:cNvPr id="0" name="Picture 2048"/>
                        <p:cNvPicPr/>
                        <p:nvPr/>
                      </p:nvPicPr>
                      <p:blipFill>
                        <a:blip r:embed="rId9"/>
                        <a:stretch>
                          <a:fillRect/>
                        </a:stretch>
                      </p:blipFill>
                      <p:spPr>
                        <a:xfrm>
                          <a:off x="11063" y="17282"/>
                          <a:ext cx="948" cy="569"/>
                        </a:xfrm>
                        <a:prstGeom prst="rect">
                          <a:avLst/>
                        </a:prstGeom>
                      </p:spPr>
                    </p:pic>
                  </p:oleObj>
                </mc:Fallback>
              </mc:AlternateContent>
            </a:graphicData>
          </a:graphic>
        </p:graphicFrame>
        <p:graphicFrame>
          <p:nvGraphicFramePr>
            <p:cNvPr id="65" name="Object 64">
              <a:hlinkClick r:id="" action="ppaction://ole?verb="/>
            </p:cNvPr>
            <p:cNvGraphicFramePr>
              <a:graphicFrameLocks noChangeAspect="1"/>
            </p:cNvGraphicFramePr>
            <p:nvPr/>
          </p:nvGraphicFramePr>
          <p:xfrm>
            <a:off x="11037" y="18160"/>
            <a:ext cx="948" cy="569"/>
          </p:xfrm>
          <a:graphic>
            <a:graphicData uri="http://schemas.openxmlformats.org/presentationml/2006/ole">
              <mc:AlternateContent xmlns:mc="http://schemas.openxmlformats.org/markup-compatibility/2006">
                <mc:Choice xmlns:v="urn:schemas-microsoft-com:vml" Requires="v">
                  <p:oleObj spid="_x0000_s66" name="" r:id="rId28" imgW="127000" imgH="76200" progId="Equation.KSEE3">
                    <p:embed/>
                  </p:oleObj>
                </mc:Choice>
                <mc:Fallback>
                  <p:oleObj name="" r:id="rId28" imgW="127000" imgH="76200" progId="Equation.KSEE3">
                    <p:embed/>
                    <p:pic>
                      <p:nvPicPr>
                        <p:cNvPr id="0" name="Picture 2048"/>
                        <p:cNvPicPr/>
                        <p:nvPr/>
                      </p:nvPicPr>
                      <p:blipFill>
                        <a:blip r:embed="rId9"/>
                        <a:stretch>
                          <a:fillRect/>
                        </a:stretch>
                      </p:blipFill>
                      <p:spPr>
                        <a:xfrm>
                          <a:off x="11037" y="18160"/>
                          <a:ext cx="948" cy="569"/>
                        </a:xfrm>
                        <a:prstGeom prst="rect">
                          <a:avLst/>
                        </a:prstGeom>
                      </p:spPr>
                    </p:pic>
                  </p:oleObj>
                </mc:Fallback>
              </mc:AlternateContent>
            </a:graphicData>
          </a:graphic>
        </p:graphicFrame>
        <p:graphicFrame>
          <p:nvGraphicFramePr>
            <p:cNvPr id="67" name="Object 66">
              <a:hlinkClick r:id="" action="ppaction://ole?verb="/>
            </p:cNvPr>
            <p:cNvGraphicFramePr>
              <a:graphicFrameLocks noChangeAspect="1"/>
            </p:cNvGraphicFramePr>
            <p:nvPr/>
          </p:nvGraphicFramePr>
          <p:xfrm>
            <a:off x="11237" y="18925"/>
            <a:ext cx="948" cy="569"/>
          </p:xfrm>
          <a:graphic>
            <a:graphicData uri="http://schemas.openxmlformats.org/presentationml/2006/ole">
              <mc:AlternateContent xmlns:mc="http://schemas.openxmlformats.org/markup-compatibility/2006">
                <mc:Choice xmlns:v="urn:schemas-microsoft-com:vml" Requires="v">
                  <p:oleObj spid="_x0000_s68" name="" r:id="rId29" imgW="127000" imgH="76200" progId="Equation.KSEE3">
                    <p:embed/>
                  </p:oleObj>
                </mc:Choice>
                <mc:Fallback>
                  <p:oleObj name="" r:id="rId29" imgW="127000" imgH="76200" progId="Equation.KSEE3">
                    <p:embed/>
                    <p:pic>
                      <p:nvPicPr>
                        <p:cNvPr id="0" name="Picture 2048"/>
                        <p:cNvPicPr/>
                        <p:nvPr/>
                      </p:nvPicPr>
                      <p:blipFill>
                        <a:blip r:embed="rId9"/>
                        <a:stretch>
                          <a:fillRect/>
                        </a:stretch>
                      </p:blipFill>
                      <p:spPr>
                        <a:xfrm>
                          <a:off x="11237" y="18925"/>
                          <a:ext cx="948" cy="569"/>
                        </a:xfrm>
                        <a:prstGeom prst="rect">
                          <a:avLst/>
                        </a:prstGeom>
                      </p:spPr>
                    </p:pic>
                  </p:oleObj>
                </mc:Fallback>
              </mc:AlternateContent>
            </a:graphicData>
          </a:graphic>
        </p:graphicFrame>
        <p:graphicFrame>
          <p:nvGraphicFramePr>
            <p:cNvPr id="69" name="Object 68">
              <a:hlinkClick r:id="" action="ppaction://ole?verb="/>
            </p:cNvPr>
            <p:cNvGraphicFramePr>
              <a:graphicFrameLocks noChangeAspect="1"/>
            </p:cNvGraphicFramePr>
            <p:nvPr/>
          </p:nvGraphicFramePr>
          <p:xfrm>
            <a:off x="10872" y="19351"/>
            <a:ext cx="948" cy="569"/>
          </p:xfrm>
          <a:graphic>
            <a:graphicData uri="http://schemas.openxmlformats.org/presentationml/2006/ole">
              <mc:AlternateContent xmlns:mc="http://schemas.openxmlformats.org/markup-compatibility/2006">
                <mc:Choice xmlns:v="urn:schemas-microsoft-com:vml" Requires="v">
                  <p:oleObj spid="_x0000_s70" name="" r:id="rId30" imgW="127000" imgH="76200" progId="Equation.KSEE3">
                    <p:embed/>
                  </p:oleObj>
                </mc:Choice>
                <mc:Fallback>
                  <p:oleObj name="" r:id="rId30" imgW="127000" imgH="76200" progId="Equation.KSEE3">
                    <p:embed/>
                    <p:pic>
                      <p:nvPicPr>
                        <p:cNvPr id="0" name="Picture 2048"/>
                        <p:cNvPicPr/>
                        <p:nvPr/>
                      </p:nvPicPr>
                      <p:blipFill>
                        <a:blip r:embed="rId9"/>
                        <a:stretch>
                          <a:fillRect/>
                        </a:stretch>
                      </p:blipFill>
                      <p:spPr>
                        <a:xfrm>
                          <a:off x="10872" y="19351"/>
                          <a:ext cx="948" cy="569"/>
                        </a:xfrm>
                        <a:prstGeom prst="rect">
                          <a:avLst/>
                        </a:prstGeom>
                      </p:spPr>
                    </p:pic>
                  </p:oleObj>
                </mc:Fallback>
              </mc:AlternateContent>
            </a:graphicData>
          </a:graphic>
        </p:graphicFrame>
      </p:grpSp>
      <p:cxnSp>
        <p:nvCxnSpPr>
          <p:cNvPr id="73" name="Straight Arrow Connector 72"/>
          <p:cNvCxnSpPr/>
          <p:nvPr/>
        </p:nvCxnSpPr>
        <p:spPr>
          <a:xfrm>
            <a:off x="3696335" y="7049770"/>
            <a:ext cx="2649855" cy="0"/>
          </a:xfrm>
          <a:prstGeom prst="straightConnector1">
            <a:avLst/>
          </a:prstGeom>
          <a:noFill/>
          <a:ln w="63500" cap="flat">
            <a:solidFill>
              <a:schemeClr val="bg1"/>
            </a:solidFill>
            <a:prstDash val="solid"/>
            <a:miter lim="400000"/>
            <a:tailEnd type="arrow"/>
          </a:ln>
        </p:spPr>
        <p:style>
          <a:lnRef idx="0">
            <a:srgbClr val="FFFFFF"/>
          </a:lnRef>
          <a:fillRef idx="0">
            <a:srgbClr val="FFFFFF"/>
          </a:fillRef>
          <a:effectRef idx="0">
            <a:srgbClr val="FFFFFF"/>
          </a:effectRef>
          <a:fontRef idx="none"/>
        </p:style>
      </p:cxnSp>
      <p:graphicFrame>
        <p:nvGraphicFramePr>
          <p:cNvPr id="74" name="Object 73">
            <a:hlinkClick r:id="" action="ppaction://ole?verb="/>
          </p:cNvPr>
          <p:cNvGraphicFramePr>
            <a:graphicFrameLocks noChangeAspect="1"/>
          </p:cNvGraphicFramePr>
          <p:nvPr/>
        </p:nvGraphicFramePr>
        <p:xfrm>
          <a:off x="4375469" y="6821171"/>
          <a:ext cx="721995" cy="1263650"/>
        </p:xfrm>
        <a:graphic>
          <a:graphicData uri="http://schemas.openxmlformats.org/presentationml/2006/ole">
            <mc:AlternateContent xmlns:mc="http://schemas.openxmlformats.org/markup-compatibility/2006">
              <mc:Choice xmlns:v="urn:schemas-microsoft-com:vml" Requires="v">
                <p:oleObj spid="_x0000_s75" name="" r:id="rId31" imgW="152400" imgH="266700" progId="Equation.KSEE3">
                  <p:embed/>
                </p:oleObj>
              </mc:Choice>
              <mc:Fallback>
                <p:oleObj name="" r:id="rId31" imgW="152400" imgH="266700" progId="Equation.KSEE3">
                  <p:embed/>
                  <p:pic>
                    <p:nvPicPr>
                      <p:cNvPr id="0" name="Picture 2048"/>
                      <p:cNvPicPr/>
                      <p:nvPr/>
                    </p:nvPicPr>
                    <p:blipFill>
                      <a:blip r:embed="rId32"/>
                      <a:stretch>
                        <a:fillRect/>
                      </a:stretch>
                    </p:blipFill>
                    <p:spPr>
                      <a:xfrm>
                        <a:off x="4375469" y="6821171"/>
                        <a:ext cx="721995" cy="1263650"/>
                      </a:xfrm>
                      <a:prstGeom prst="rect">
                        <a:avLst/>
                      </a:prstGeom>
                    </p:spPr>
                  </p:pic>
                </p:oleObj>
              </mc:Fallback>
            </mc:AlternateContent>
          </a:graphicData>
        </a:graphic>
      </p:graphicFrame>
      <p:sp>
        <p:nvSpPr>
          <p:cNvPr id="76" name="Text Box 75"/>
          <p:cNvSpPr txBox="1"/>
          <p:nvPr/>
        </p:nvSpPr>
        <p:spPr>
          <a:xfrm>
            <a:off x="10139045" y="3137535"/>
            <a:ext cx="933577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Electrons oscillate with respect to plasma due to charge separation.</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graphicFrame>
        <p:nvGraphicFramePr>
          <p:cNvPr id="77" name="Object 76">
            <a:hlinkClick r:id="" action="ppaction://ole?verb="/>
          </p:cNvPr>
          <p:cNvGraphicFramePr>
            <a:graphicFrameLocks noChangeAspect="1"/>
          </p:cNvGraphicFramePr>
          <p:nvPr/>
        </p:nvGraphicFramePr>
        <p:xfrm>
          <a:off x="9969819" y="5221606"/>
          <a:ext cx="3550285" cy="3129280"/>
        </p:xfrm>
        <a:graphic>
          <a:graphicData uri="http://schemas.openxmlformats.org/presentationml/2006/ole">
            <mc:AlternateContent xmlns:mc="http://schemas.openxmlformats.org/markup-compatibility/2006">
              <mc:Choice xmlns:v="urn:schemas-microsoft-com:vml" Requires="v">
                <p:oleObj spid="_x0000_s78" name="" r:id="rId33" imgW="749300" imgH="660400" progId="Equation.KSEE3">
                  <p:embed/>
                </p:oleObj>
              </mc:Choice>
              <mc:Fallback>
                <p:oleObj name="" r:id="rId33" imgW="749300" imgH="660400" progId="Equation.KSEE3">
                  <p:embed/>
                  <p:pic>
                    <p:nvPicPr>
                      <p:cNvPr id="0" name="Picture 2048"/>
                      <p:cNvPicPr/>
                      <p:nvPr/>
                    </p:nvPicPr>
                    <p:blipFill>
                      <a:blip r:embed="rId34"/>
                      <a:stretch>
                        <a:fillRect/>
                      </a:stretch>
                    </p:blipFill>
                    <p:spPr>
                      <a:xfrm>
                        <a:off x="9969819" y="5221606"/>
                        <a:ext cx="3550285" cy="3129280"/>
                      </a:xfrm>
                      <a:prstGeom prst="rect">
                        <a:avLst/>
                      </a:prstGeom>
                    </p:spPr>
                  </p:pic>
                </p:oleObj>
              </mc:Fallback>
            </mc:AlternateContent>
          </a:graphicData>
        </a:graphic>
      </p:graphicFrame>
      <p:graphicFrame>
        <p:nvGraphicFramePr>
          <p:cNvPr id="79" name="Object 78">
            <a:hlinkClick r:id="" action="ppaction://ole?verb="/>
          </p:cNvPr>
          <p:cNvGraphicFramePr>
            <a:graphicFrameLocks noChangeAspect="1"/>
          </p:cNvGraphicFramePr>
          <p:nvPr/>
        </p:nvGraphicFramePr>
        <p:xfrm>
          <a:off x="15966759" y="5563871"/>
          <a:ext cx="4874895" cy="2166620"/>
        </p:xfrm>
        <a:graphic>
          <a:graphicData uri="http://schemas.openxmlformats.org/presentationml/2006/ole">
            <mc:AlternateContent xmlns:mc="http://schemas.openxmlformats.org/markup-compatibility/2006">
              <mc:Choice xmlns:v="urn:schemas-microsoft-com:vml" Requires="v">
                <p:oleObj spid="_x0000_s80" name="" r:id="rId35" imgW="1028700" imgH="457200" progId="Equation.KSEE3">
                  <p:embed/>
                </p:oleObj>
              </mc:Choice>
              <mc:Fallback>
                <p:oleObj name="" r:id="rId35" imgW="1028700" imgH="457200" progId="Equation.KSEE3">
                  <p:embed/>
                  <p:pic>
                    <p:nvPicPr>
                      <p:cNvPr id="0" name="Picture 2048"/>
                      <p:cNvPicPr/>
                      <p:nvPr/>
                    </p:nvPicPr>
                    <p:blipFill>
                      <a:blip r:embed="rId36"/>
                      <a:stretch>
                        <a:fillRect/>
                      </a:stretch>
                    </p:blipFill>
                    <p:spPr>
                      <a:xfrm>
                        <a:off x="15966759" y="5563871"/>
                        <a:ext cx="4874895" cy="2166620"/>
                      </a:xfrm>
                      <a:prstGeom prst="rect">
                        <a:avLst/>
                      </a:prstGeom>
                    </p:spPr>
                  </p:pic>
                </p:oleObj>
              </mc:Fallback>
            </mc:AlternateContent>
          </a:graphicData>
        </a:graphic>
      </p:graphicFrame>
      <p:sp>
        <p:nvSpPr>
          <p:cNvPr id="81" name="Right Arrow 80"/>
          <p:cNvSpPr/>
          <p:nvPr/>
        </p:nvSpPr>
        <p:spPr>
          <a:xfrm>
            <a:off x="13703935" y="6497955"/>
            <a:ext cx="1871980" cy="504190"/>
          </a:xfrm>
          <a:prstGeom prst="rightArrow">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upright="0">
            <a:spAutoFit/>
          </a:bodyPr>
          <a:p>
            <a:pPr marL="0" marR="0" indent="0" algn="ctr" defTabSz="825500" rtl="0" fontAlgn="auto" latinLnBrk="0" hangingPunct="0">
              <a:lnSpc>
                <a:spcPct val="80000"/>
              </a:lnSpc>
              <a:spcBef>
                <a:spcPts val="0"/>
              </a:spcBef>
              <a:spcAft>
                <a:spcPts val="0"/>
              </a:spcAft>
              <a:buClrTx/>
              <a:buSzTx/>
              <a:buFontTx/>
              <a:buNone/>
            </a:pPr>
            <a:endParaRPr kumimoji="0" lang="en-US" sz="4000" b="0" i="0" u="none" strike="noStrike" cap="all" spc="0" normalizeH="0" baseline="0">
              <a:ln>
                <a:noFill/>
              </a:ln>
              <a:solidFill>
                <a:srgbClr val="FFFFFF"/>
              </a:solidFill>
              <a:effectLst/>
              <a:uFillTx/>
              <a:latin typeface="+mn-lt"/>
              <a:ea typeface="+mn-ea"/>
              <a:cs typeface="+mn-cs"/>
              <a:sym typeface="DIN Condensed"/>
            </a:endParaRPr>
          </a:p>
        </p:txBody>
      </p:sp>
      <p:graphicFrame>
        <p:nvGraphicFramePr>
          <p:cNvPr id="82" name="Object 81">
            <a:hlinkClick r:id="" action="ppaction://ole?verb="/>
          </p:cNvPr>
          <p:cNvGraphicFramePr>
            <a:graphicFrameLocks noChangeAspect="1"/>
          </p:cNvGraphicFramePr>
          <p:nvPr/>
        </p:nvGraphicFramePr>
        <p:xfrm>
          <a:off x="10486709" y="9258619"/>
          <a:ext cx="3731895" cy="2347595"/>
        </p:xfrm>
        <a:graphic>
          <a:graphicData uri="http://schemas.openxmlformats.org/presentationml/2006/ole">
            <mc:AlternateContent xmlns:mc="http://schemas.openxmlformats.org/markup-compatibility/2006">
              <mc:Choice xmlns:v="urn:schemas-microsoft-com:vml" Requires="v">
                <p:oleObj spid="_x0000_s83" name="" r:id="rId37" imgW="787400" imgH="495300" progId="Equation.KSEE3">
                  <p:embed/>
                </p:oleObj>
              </mc:Choice>
              <mc:Fallback>
                <p:oleObj name="" r:id="rId37" imgW="787400" imgH="495300" progId="Equation.KSEE3">
                  <p:embed/>
                  <p:pic>
                    <p:nvPicPr>
                      <p:cNvPr id="0" name="Picture 2048"/>
                      <p:cNvPicPr/>
                      <p:nvPr/>
                    </p:nvPicPr>
                    <p:blipFill>
                      <a:blip r:embed="rId38"/>
                      <a:stretch>
                        <a:fillRect/>
                      </a:stretch>
                    </p:blipFill>
                    <p:spPr>
                      <a:xfrm>
                        <a:off x="10486709" y="9258619"/>
                        <a:ext cx="3731895" cy="2347595"/>
                      </a:xfrm>
                      <a:prstGeom prst="rect">
                        <a:avLst/>
                      </a:prstGeom>
                    </p:spPr>
                  </p:pic>
                </p:oleObj>
              </mc:Fallback>
            </mc:AlternateContent>
          </a:graphicData>
        </a:graphic>
      </p:graphicFrame>
      <p:graphicFrame>
        <p:nvGraphicFramePr>
          <p:cNvPr id="84" name="Object 83">
            <a:hlinkClick r:id="" action="ppaction://ole?verb="/>
          </p:cNvPr>
          <p:cNvGraphicFramePr>
            <a:graphicFrameLocks noChangeAspect="1"/>
          </p:cNvGraphicFramePr>
          <p:nvPr/>
        </p:nvGraphicFramePr>
        <p:xfrm>
          <a:off x="17169767" y="9242744"/>
          <a:ext cx="3611880" cy="2347595"/>
        </p:xfrm>
        <a:graphic>
          <a:graphicData uri="http://schemas.openxmlformats.org/presentationml/2006/ole">
            <mc:AlternateContent xmlns:mc="http://schemas.openxmlformats.org/markup-compatibility/2006">
              <mc:Choice xmlns:v="urn:schemas-microsoft-com:vml" Requires="v">
                <p:oleObj spid="_x0000_s85" name="" r:id="rId39" imgW="762000" imgH="495300" progId="Equation.KSEE3">
                  <p:embed/>
                </p:oleObj>
              </mc:Choice>
              <mc:Fallback>
                <p:oleObj name="" r:id="rId39" imgW="762000" imgH="495300" progId="Equation.KSEE3">
                  <p:embed/>
                  <p:pic>
                    <p:nvPicPr>
                      <p:cNvPr id="0" name="Picture 2048"/>
                      <p:cNvPicPr/>
                      <p:nvPr/>
                    </p:nvPicPr>
                    <p:blipFill>
                      <a:blip r:embed="rId40"/>
                      <a:stretch>
                        <a:fillRect/>
                      </a:stretch>
                    </p:blipFill>
                    <p:spPr>
                      <a:xfrm>
                        <a:off x="17169767" y="9242744"/>
                        <a:ext cx="3611880" cy="2347595"/>
                      </a:xfrm>
                      <a:prstGeom prst="rect">
                        <a:avLst/>
                      </a:prstGeom>
                    </p:spPr>
                  </p:pic>
                </p:oleObj>
              </mc:Fallback>
            </mc:AlternateContent>
          </a:graphicData>
        </a:graphic>
      </p:graphicFrame>
      <p:sp>
        <p:nvSpPr>
          <p:cNvPr id="86" name="Text Box 85"/>
          <p:cNvSpPr txBox="1"/>
          <p:nvPr/>
        </p:nvSpPr>
        <p:spPr>
          <a:xfrm>
            <a:off x="10487025" y="11531600"/>
            <a:ext cx="9335770" cy="1578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eaLnBrk="1">
              <a:lnSpc>
                <a:spcPct val="100000"/>
              </a:lnSpc>
              <a:spcBef>
                <a:spcPts val="2000"/>
              </a:spcBef>
              <a:spcAft>
                <a:spcPts val="2400"/>
              </a:spcAft>
              <a:buClrTx/>
              <a:buSzTx/>
              <a:buFontTx/>
              <a:buNone/>
            </a:pPr>
            <a:r>
              <a:rPr kumimoji="0" lang="en-US" sz="4800" b="0" i="0" baseline="0">
                <a:solidFill>
                  <a:schemeClr val="bg1"/>
                </a:solidFill>
                <a:effectLst/>
                <a:uFillTx/>
                <a:latin typeface="Avenir Next Medium" charset="0"/>
                <a:ea typeface="Avenir Next Medium"/>
                <a:cs typeface="Avenir Next Medium"/>
                <a:sym typeface="Avenir Next Medium"/>
              </a:rPr>
              <a:t>Electron oscillation frequency and ion oscillation frequency</a:t>
            </a:r>
            <a:endParaRPr kumimoji="0" lang="en-US" sz="4800" b="0" i="0" baseline="0">
              <a:solidFill>
                <a:schemeClr val="bg1"/>
              </a:solidFill>
              <a:effectLst/>
              <a:uFillTx/>
              <a:latin typeface="Avenir Next Medium" charset="0"/>
              <a:ea typeface="Avenir Next Medium"/>
              <a:cs typeface="Avenir Next Medium"/>
              <a:sym typeface="Avenir Next Medium"/>
            </a:endParaRP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AA1728"/>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20000"/>
          </a:lnSpc>
          <a:spcBef>
            <a:spcPts val="2000"/>
          </a:spcBef>
          <a:spcAft>
            <a:spcPts val="0"/>
          </a:spcAft>
          <a:buClrTx/>
          <a:buSzTx/>
          <a:buFontTx/>
          <a:buNone/>
          <a:defRPr kumimoji="0" sz="3000" b="0" i="0" u="none" strike="noStrike" cap="none" spc="0" normalizeH="0" baseline="0">
            <a:ln>
              <a:noFill/>
            </a:ln>
            <a:solidFill>
              <a:schemeClr val="accent5">
                <a:hueOff val="-234537"/>
                <a:satOff val="-1093"/>
                <a:lumOff val="-14781"/>
              </a:schemeClr>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9321</Words>
  <Application>WPS Presentation</Application>
  <PresentationFormat/>
  <Paragraphs>342</Paragraphs>
  <Slides>34</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57</vt:i4>
      </vt:variant>
      <vt:variant>
        <vt:lpstr>幻灯片标题</vt:lpstr>
      </vt:variant>
      <vt:variant>
        <vt:i4>34</vt:i4>
      </vt:variant>
    </vt:vector>
  </HeadingPairs>
  <TitlesOfParts>
    <vt:vector size="108" baseType="lpstr">
      <vt:lpstr>Arial</vt:lpstr>
      <vt:lpstr>SimSun</vt:lpstr>
      <vt:lpstr>Wingdings</vt:lpstr>
      <vt:lpstr>Avenir Next Medium</vt:lpstr>
      <vt:lpstr>DIN Condensed</vt:lpstr>
      <vt:lpstr>Helvetica</vt:lpstr>
      <vt:lpstr>DIN Alternate</vt:lpstr>
      <vt:lpstr>Avenir Next</vt:lpstr>
      <vt:lpstr>Helvetica Neue</vt:lpstr>
      <vt:lpstr>Arial</vt:lpstr>
      <vt:lpstr>Century</vt:lpstr>
      <vt:lpstr>Avenir Next Medium</vt:lpstr>
      <vt:lpstr>Microsoft YaHei</vt:lpstr>
      <vt:lpstr>Arial Unicode MS</vt:lpstr>
      <vt:lpstr>Segoe UI</vt:lpstr>
      <vt:lpstr>DIN Condensed</vt:lpstr>
      <vt:lpstr>New_Template7</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Introduction to Particle-in-cell(PIC)</vt:lpstr>
      <vt:lpstr>what is plasma?</vt:lpstr>
      <vt:lpstr>plasma state</vt:lpstr>
      <vt:lpstr>Basic concepts</vt:lpstr>
      <vt:lpstr>Debye length</vt:lpstr>
      <vt:lpstr>Physical meaning of Debye length</vt:lpstr>
      <vt:lpstr>Collision cross section</vt:lpstr>
      <vt:lpstr>mean free path</vt:lpstr>
      <vt:lpstr>Plasma oscillation frequency</vt:lpstr>
      <vt:lpstr>plasma criteria</vt:lpstr>
      <vt:lpstr>Modeling of plasmas</vt:lpstr>
      <vt:lpstr>two views of plasma?</vt:lpstr>
      <vt:lpstr>Hierarchy of plasma modeling</vt:lpstr>
      <vt:lpstr>Description of plasmas</vt:lpstr>
      <vt:lpstr>basic equations</vt:lpstr>
      <vt:lpstr>1d plasma model</vt:lpstr>
      <vt:lpstr>pseudo-particle (macro-particle)</vt:lpstr>
      <vt:lpstr>particle initiation</vt:lpstr>
      <vt:lpstr>Implement a 1d-electrostatic plasma model</vt:lpstr>
      <vt:lpstr>field solver</vt:lpstr>
      <vt:lpstr>1d possion solver </vt:lpstr>
      <vt:lpstr>particle pusher - Regular vs leapfrog</vt:lpstr>
      <vt:lpstr>PowerPoint 演示文稿</vt:lpstr>
      <vt:lpstr>PowerPoint 演示文稿</vt:lpstr>
      <vt:lpstr>leapfrog move</vt:lpstr>
      <vt:lpstr>Collision</vt:lpstr>
      <vt:lpstr>particle merging</vt:lpstr>
      <vt:lpstr>PIC 1D example </vt:lpstr>
      <vt:lpstr>PIC 1D example</vt:lpstr>
      <vt:lpstr>After 1 μs</vt:lpstr>
      <vt:lpstr>plasma evolution with time - animation</vt:lpstr>
      <vt:lpstr>plasma evolution with time - 300 W</vt:lpstr>
      <vt:lpstr>Statistics</vt:lpstr>
      <vt:lpstr>Summary - Particle-in-cell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coupled reactor-feature scale model for plasma etching</dc:title>
  <dc:creator/>
  <cp:lastModifiedBy>bucke</cp:lastModifiedBy>
  <cp:revision>356</cp:revision>
  <dcterms:created xsi:type="dcterms:W3CDTF">2019-12-04T23:05:00Z</dcterms:created>
  <dcterms:modified xsi:type="dcterms:W3CDTF">2020-10-15T20:21:44Z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